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 /><Relationship Id="rId2" Type="http://schemas.openxmlformats.org/package/2006/relationships/metadata/core-properties" Target="docProps/core.xml" /><Relationship Id="rId1"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46"/>
  </p:notesMasterIdLst>
  <p:sldIdLst>
    <p:sldId id="256" r:id="rId2"/>
    <p:sldId id="259" r:id="rId3"/>
    <p:sldId id="281" r:id="rId4"/>
    <p:sldId id="269" r:id="rId5"/>
    <p:sldId id="297" r:id="rId6"/>
    <p:sldId id="311" r:id="rId7"/>
    <p:sldId id="282" r:id="rId8"/>
    <p:sldId id="283" r:id="rId9"/>
    <p:sldId id="284" r:id="rId10"/>
    <p:sldId id="267" r:id="rId11"/>
    <p:sldId id="312" r:id="rId12"/>
    <p:sldId id="270" r:id="rId13"/>
    <p:sldId id="271" r:id="rId14"/>
    <p:sldId id="279" r:id="rId15"/>
    <p:sldId id="272" r:id="rId16"/>
    <p:sldId id="313" r:id="rId17"/>
    <p:sldId id="287" r:id="rId18"/>
    <p:sldId id="303" r:id="rId19"/>
    <p:sldId id="291" r:id="rId20"/>
    <p:sldId id="273" r:id="rId21"/>
    <p:sldId id="304" r:id="rId22"/>
    <p:sldId id="274" r:id="rId23"/>
    <p:sldId id="305" r:id="rId24"/>
    <p:sldId id="275" r:id="rId25"/>
    <p:sldId id="306" r:id="rId26"/>
    <p:sldId id="276" r:id="rId27"/>
    <p:sldId id="307" r:id="rId28"/>
    <p:sldId id="277" r:id="rId29"/>
    <p:sldId id="310" r:id="rId30"/>
    <p:sldId id="278" r:id="rId31"/>
    <p:sldId id="286" r:id="rId32"/>
    <p:sldId id="308" r:id="rId33"/>
    <p:sldId id="309" r:id="rId34"/>
    <p:sldId id="288" r:id="rId35"/>
    <p:sldId id="292" r:id="rId36"/>
    <p:sldId id="299" r:id="rId37"/>
    <p:sldId id="300" r:id="rId38"/>
    <p:sldId id="293" r:id="rId39"/>
    <p:sldId id="290" r:id="rId40"/>
    <p:sldId id="295" r:id="rId41"/>
    <p:sldId id="296" r:id="rId42"/>
    <p:sldId id="294" r:id="rId43"/>
    <p:sldId id="298" r:id="rId44"/>
    <p:sldId id="301" r:id="rId45"/>
  </p:sldIdLst>
  <p:sldSz cx="9144000" cy="6858000" type="screen4x3"/>
  <p:notesSz cx="6858000" cy="9144000"/>
  <p:defaultTextStyle>
    <a:defPPr lvl="0">
      <a:defRPr lang="en-US"/>
    </a:defPPr>
    <a:lvl1pPr marL="0" lvl="0" algn="l" defTabSz="914400" rtl="0" eaLnBrk="1" latinLnBrk="0" hangingPunct="1">
      <a:defRPr sz="1800" kern="1200">
        <a:solidFill>
          <a:schemeClr val="tx1"/>
        </a:solidFill>
        <a:latin typeface="+mn-lt"/>
        <a:ea typeface="+mn-ea"/>
        <a:cs typeface="+mn-cs"/>
      </a:defRPr>
    </a:lvl1pPr>
    <a:lvl2pPr marL="457200" lvl="1" algn="l" defTabSz="914400" rtl="0" eaLnBrk="1" latinLnBrk="0" hangingPunct="1">
      <a:defRPr sz="1800" kern="1200">
        <a:solidFill>
          <a:schemeClr val="tx1"/>
        </a:solidFill>
        <a:latin typeface="+mn-lt"/>
        <a:ea typeface="+mn-ea"/>
        <a:cs typeface="+mn-cs"/>
      </a:defRPr>
    </a:lvl2pPr>
    <a:lvl3pPr marL="914400" lvl="2" algn="l" defTabSz="914400" rtl="0" eaLnBrk="1" latinLnBrk="0" hangingPunct="1">
      <a:defRPr sz="1800" kern="1200">
        <a:solidFill>
          <a:schemeClr val="tx1"/>
        </a:solidFill>
        <a:latin typeface="+mn-lt"/>
        <a:ea typeface="+mn-ea"/>
        <a:cs typeface="+mn-cs"/>
      </a:defRPr>
    </a:lvl3pPr>
    <a:lvl4pPr marL="1371600" lvl="3" algn="l" defTabSz="914400" rtl="0" eaLnBrk="1" latinLnBrk="0" hangingPunct="1">
      <a:defRPr sz="1800" kern="1200">
        <a:solidFill>
          <a:schemeClr val="tx1"/>
        </a:solidFill>
        <a:latin typeface="+mn-lt"/>
        <a:ea typeface="+mn-ea"/>
        <a:cs typeface="+mn-cs"/>
      </a:defRPr>
    </a:lvl4pPr>
    <a:lvl5pPr marL="1828800" lvl="4" algn="l" defTabSz="914400" rtl="0" eaLnBrk="1" latinLnBrk="0" hangingPunct="1">
      <a:defRPr sz="1800" kern="1200">
        <a:solidFill>
          <a:schemeClr val="tx1"/>
        </a:solidFill>
        <a:latin typeface="+mn-lt"/>
        <a:ea typeface="+mn-ea"/>
        <a:cs typeface="+mn-cs"/>
      </a:defRPr>
    </a:lvl5pPr>
    <a:lvl6pPr marL="2286000" lvl="5" algn="l" defTabSz="914400" rtl="0" eaLnBrk="1" latinLnBrk="0" hangingPunct="1">
      <a:defRPr sz="1800" kern="1200">
        <a:solidFill>
          <a:schemeClr val="tx1"/>
        </a:solidFill>
        <a:latin typeface="+mn-lt"/>
        <a:ea typeface="+mn-ea"/>
        <a:cs typeface="+mn-cs"/>
      </a:defRPr>
    </a:lvl6pPr>
    <a:lvl7pPr marL="2743200" lvl="6" algn="l" defTabSz="914400" rtl="0" eaLnBrk="1" latinLnBrk="0" hangingPunct="1">
      <a:defRPr sz="1800" kern="1200">
        <a:solidFill>
          <a:schemeClr val="tx1"/>
        </a:solidFill>
        <a:latin typeface="+mn-lt"/>
        <a:ea typeface="+mn-ea"/>
        <a:cs typeface="+mn-cs"/>
      </a:defRPr>
    </a:lvl7pPr>
    <a:lvl8pPr marL="3200400" lvl="7" algn="l" defTabSz="914400" rtl="0" eaLnBrk="1" latinLnBrk="0" hangingPunct="1">
      <a:defRPr sz="1800" kern="1200">
        <a:solidFill>
          <a:schemeClr val="tx1"/>
        </a:solidFill>
        <a:latin typeface="+mn-lt"/>
        <a:ea typeface="+mn-ea"/>
        <a:cs typeface="+mn-cs"/>
      </a:defRPr>
    </a:lvl8pPr>
    <a:lvl9pPr marL="3657600" lvl="8"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338" autoAdjust="0"/>
    <p:restoredTop sz="94660"/>
  </p:normalViewPr>
  <p:slideViewPr>
    <p:cSldViewPr snapToGrid="0">
      <p:cViewPr varScale="1">
        <p:scale>
          <a:sx n="60" d="100"/>
          <a:sy n="60" d="100"/>
        </p:scale>
        <p:origin x="1552" y="44"/>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 /><Relationship Id="rId18" Type="http://schemas.openxmlformats.org/officeDocument/2006/relationships/slide" Target="slides/slide17.xml" /><Relationship Id="rId26" Type="http://schemas.openxmlformats.org/officeDocument/2006/relationships/slide" Target="slides/slide25.xml" /><Relationship Id="rId39" Type="http://schemas.openxmlformats.org/officeDocument/2006/relationships/slide" Target="slides/slide38.xml" /><Relationship Id="rId3" Type="http://schemas.openxmlformats.org/officeDocument/2006/relationships/slide" Target="slides/slide2.xml" /><Relationship Id="rId21" Type="http://schemas.openxmlformats.org/officeDocument/2006/relationships/slide" Target="slides/slide20.xml" /><Relationship Id="rId34" Type="http://schemas.openxmlformats.org/officeDocument/2006/relationships/slide" Target="slides/slide33.xml" /><Relationship Id="rId42" Type="http://schemas.openxmlformats.org/officeDocument/2006/relationships/slide" Target="slides/slide41.xml" /><Relationship Id="rId47" Type="http://schemas.openxmlformats.org/officeDocument/2006/relationships/presProps" Target="presProps.xml" /><Relationship Id="rId50" Type="http://schemas.openxmlformats.org/officeDocument/2006/relationships/tableStyles" Target="tableStyles.xml" /><Relationship Id="rId7" Type="http://schemas.openxmlformats.org/officeDocument/2006/relationships/slide" Target="slides/slide6.xml" /><Relationship Id="rId12" Type="http://schemas.openxmlformats.org/officeDocument/2006/relationships/slide" Target="slides/slide11.xml" /><Relationship Id="rId17" Type="http://schemas.openxmlformats.org/officeDocument/2006/relationships/slide" Target="slides/slide16.xml" /><Relationship Id="rId25" Type="http://schemas.openxmlformats.org/officeDocument/2006/relationships/slide" Target="slides/slide24.xml" /><Relationship Id="rId33" Type="http://schemas.openxmlformats.org/officeDocument/2006/relationships/slide" Target="slides/slide32.xml" /><Relationship Id="rId38" Type="http://schemas.openxmlformats.org/officeDocument/2006/relationships/slide" Target="slides/slide37.xml" /><Relationship Id="rId46" Type="http://schemas.openxmlformats.org/officeDocument/2006/relationships/notesMaster" Target="notesMasters/notesMaster1.xml" /><Relationship Id="rId2" Type="http://schemas.openxmlformats.org/officeDocument/2006/relationships/slide" Target="slides/slide1.xml" /><Relationship Id="rId16" Type="http://schemas.openxmlformats.org/officeDocument/2006/relationships/slide" Target="slides/slide15.xml" /><Relationship Id="rId20" Type="http://schemas.openxmlformats.org/officeDocument/2006/relationships/slide" Target="slides/slide19.xml" /><Relationship Id="rId29" Type="http://schemas.openxmlformats.org/officeDocument/2006/relationships/slide" Target="slides/slide28.xml" /><Relationship Id="rId41" Type="http://schemas.openxmlformats.org/officeDocument/2006/relationships/slide" Target="slides/slide40.xml" /><Relationship Id="rId1" Type="http://schemas.openxmlformats.org/officeDocument/2006/relationships/slideMaster" Target="slideMasters/slideMaster1.xml" /><Relationship Id="rId6" Type="http://schemas.openxmlformats.org/officeDocument/2006/relationships/slide" Target="slides/slide5.xml" /><Relationship Id="rId11" Type="http://schemas.openxmlformats.org/officeDocument/2006/relationships/slide" Target="slides/slide10.xml" /><Relationship Id="rId24" Type="http://schemas.openxmlformats.org/officeDocument/2006/relationships/slide" Target="slides/slide23.xml" /><Relationship Id="rId32" Type="http://schemas.openxmlformats.org/officeDocument/2006/relationships/slide" Target="slides/slide31.xml" /><Relationship Id="rId37" Type="http://schemas.openxmlformats.org/officeDocument/2006/relationships/slide" Target="slides/slide36.xml" /><Relationship Id="rId40" Type="http://schemas.openxmlformats.org/officeDocument/2006/relationships/slide" Target="slides/slide39.xml" /><Relationship Id="rId45" Type="http://schemas.openxmlformats.org/officeDocument/2006/relationships/slide" Target="slides/slide44.xml" /><Relationship Id="rId5" Type="http://schemas.openxmlformats.org/officeDocument/2006/relationships/slide" Target="slides/slide4.xml" /><Relationship Id="rId15" Type="http://schemas.openxmlformats.org/officeDocument/2006/relationships/slide" Target="slides/slide14.xml" /><Relationship Id="rId23" Type="http://schemas.openxmlformats.org/officeDocument/2006/relationships/slide" Target="slides/slide22.xml" /><Relationship Id="rId28" Type="http://schemas.openxmlformats.org/officeDocument/2006/relationships/slide" Target="slides/slide27.xml" /><Relationship Id="rId36" Type="http://schemas.openxmlformats.org/officeDocument/2006/relationships/slide" Target="slides/slide35.xml" /><Relationship Id="rId49" Type="http://schemas.openxmlformats.org/officeDocument/2006/relationships/theme" Target="theme/theme1.xml" /><Relationship Id="rId10" Type="http://schemas.openxmlformats.org/officeDocument/2006/relationships/slide" Target="slides/slide9.xml" /><Relationship Id="rId19" Type="http://schemas.openxmlformats.org/officeDocument/2006/relationships/slide" Target="slides/slide18.xml" /><Relationship Id="rId31" Type="http://schemas.openxmlformats.org/officeDocument/2006/relationships/slide" Target="slides/slide30.xml" /><Relationship Id="rId44" Type="http://schemas.openxmlformats.org/officeDocument/2006/relationships/slide" Target="slides/slide43.xml" /><Relationship Id="rId4" Type="http://schemas.openxmlformats.org/officeDocument/2006/relationships/slide" Target="slides/slide3.xml" /><Relationship Id="rId9" Type="http://schemas.openxmlformats.org/officeDocument/2006/relationships/slide" Target="slides/slide8.xml" /><Relationship Id="rId14" Type="http://schemas.openxmlformats.org/officeDocument/2006/relationships/slide" Target="slides/slide13.xml" /><Relationship Id="rId22" Type="http://schemas.openxmlformats.org/officeDocument/2006/relationships/slide" Target="slides/slide21.xml" /><Relationship Id="rId27" Type="http://schemas.openxmlformats.org/officeDocument/2006/relationships/slide" Target="slides/slide26.xml" /><Relationship Id="rId30" Type="http://schemas.openxmlformats.org/officeDocument/2006/relationships/slide" Target="slides/slide29.xml" /><Relationship Id="rId35" Type="http://schemas.openxmlformats.org/officeDocument/2006/relationships/slide" Target="slides/slide34.xml" /><Relationship Id="rId43" Type="http://schemas.openxmlformats.org/officeDocument/2006/relationships/slide" Target="slides/slide42.xml" /><Relationship Id="rId48" Type="http://schemas.openxmlformats.org/officeDocument/2006/relationships/viewProps" Target="viewProps.xml" /><Relationship Id="rId8" Type="http://schemas.openxmlformats.org/officeDocument/2006/relationships/slide" Target="slides/slide7.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4F96158-FF55-4DF4-B50B-025B7141DE60}" type="datetimeFigureOut">
              <a:rPr lang="en-US" smtClean="0"/>
              <a:t>10/1/2023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EB8AA84-3345-4E27-9A8F-23018667856E}" type="slidenum">
              <a:rPr lang="en-US" smtClean="0"/>
              <a:t>‹#›</a:t>
            </a:fld>
            <a:endParaRPr lang="en-US"/>
          </a:p>
        </p:txBody>
      </p:sp>
    </p:spTree>
    <p:extLst>
      <p:ext uri="{BB962C8B-B14F-4D97-AF65-F5344CB8AC3E}">
        <p14:creationId xmlns:p14="http://schemas.microsoft.com/office/powerpoint/2010/main" val="16700808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BCC952C-AE9E-4926-B630-629C63A0A00A}" type="datetimeFigureOut">
              <a:rPr lang="en-IN" smtClean="0"/>
              <a:t>01-10-2023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6E0CEF5-EFD3-42D0-8600-52FCEA278BD5}" type="slidenum">
              <a:rPr lang="en-IN" smtClean="0"/>
              <a:t>‹#›</a:t>
            </a:fld>
            <a:endParaRPr lang="en-IN"/>
          </a:p>
        </p:txBody>
      </p:sp>
    </p:spTree>
    <p:extLst>
      <p:ext uri="{BB962C8B-B14F-4D97-AF65-F5344CB8AC3E}">
        <p14:creationId xmlns:p14="http://schemas.microsoft.com/office/powerpoint/2010/main" val="30499408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BCC952C-AE9E-4926-B630-629C63A0A00A}" type="datetimeFigureOut">
              <a:rPr lang="en-IN" smtClean="0"/>
              <a:t>01-10-2023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6E0CEF5-EFD3-42D0-8600-52FCEA278BD5}" type="slidenum">
              <a:rPr lang="en-IN" smtClean="0"/>
              <a:t>‹#›</a:t>
            </a:fld>
            <a:endParaRPr lang="en-IN"/>
          </a:p>
        </p:txBody>
      </p:sp>
    </p:spTree>
    <p:extLst>
      <p:ext uri="{BB962C8B-B14F-4D97-AF65-F5344CB8AC3E}">
        <p14:creationId xmlns:p14="http://schemas.microsoft.com/office/powerpoint/2010/main" val="15029940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BCC952C-AE9E-4926-B630-629C63A0A00A}" type="datetimeFigureOut">
              <a:rPr lang="en-IN" smtClean="0"/>
              <a:t>01-10-2023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6E0CEF5-EFD3-42D0-8600-52FCEA278BD5}" type="slidenum">
              <a:rPr lang="en-IN" smtClean="0"/>
              <a:t>‹#›</a:t>
            </a:fld>
            <a:endParaRPr lang="en-IN"/>
          </a:p>
        </p:txBody>
      </p:sp>
    </p:spTree>
    <p:extLst>
      <p:ext uri="{BB962C8B-B14F-4D97-AF65-F5344CB8AC3E}">
        <p14:creationId xmlns:p14="http://schemas.microsoft.com/office/powerpoint/2010/main" val="36667763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BCC952C-AE9E-4926-B630-629C63A0A00A}" type="datetimeFigureOut">
              <a:rPr lang="en-IN" smtClean="0"/>
              <a:t>01-10-2023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6E0CEF5-EFD3-42D0-8600-52FCEA278BD5}" type="slidenum">
              <a:rPr lang="en-IN" smtClean="0"/>
              <a:t>‹#›</a:t>
            </a:fld>
            <a:endParaRPr lang="en-IN"/>
          </a:p>
        </p:txBody>
      </p:sp>
    </p:spTree>
    <p:extLst>
      <p:ext uri="{BB962C8B-B14F-4D97-AF65-F5344CB8AC3E}">
        <p14:creationId xmlns:p14="http://schemas.microsoft.com/office/powerpoint/2010/main" val="30077558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BCC952C-AE9E-4926-B630-629C63A0A00A}" type="datetimeFigureOut">
              <a:rPr lang="en-IN" smtClean="0"/>
              <a:t>01-10-2023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6E0CEF5-EFD3-42D0-8600-52FCEA278BD5}" type="slidenum">
              <a:rPr lang="en-IN" smtClean="0"/>
              <a:t>‹#›</a:t>
            </a:fld>
            <a:endParaRPr lang="en-IN"/>
          </a:p>
        </p:txBody>
      </p:sp>
    </p:spTree>
    <p:extLst>
      <p:ext uri="{BB962C8B-B14F-4D97-AF65-F5344CB8AC3E}">
        <p14:creationId xmlns:p14="http://schemas.microsoft.com/office/powerpoint/2010/main" val="37555063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BCC952C-AE9E-4926-B630-629C63A0A00A}" type="datetimeFigureOut">
              <a:rPr lang="en-IN" smtClean="0"/>
              <a:t>01-10-2023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6E0CEF5-EFD3-42D0-8600-52FCEA278BD5}" type="slidenum">
              <a:rPr lang="en-IN" smtClean="0"/>
              <a:t>‹#›</a:t>
            </a:fld>
            <a:endParaRPr lang="en-IN"/>
          </a:p>
        </p:txBody>
      </p:sp>
    </p:spTree>
    <p:extLst>
      <p:ext uri="{BB962C8B-B14F-4D97-AF65-F5344CB8AC3E}">
        <p14:creationId xmlns:p14="http://schemas.microsoft.com/office/powerpoint/2010/main" val="18718491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BCC952C-AE9E-4926-B630-629C63A0A00A}" type="datetimeFigureOut">
              <a:rPr lang="en-IN" smtClean="0"/>
              <a:t>01-10-2023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E6E0CEF5-EFD3-42D0-8600-52FCEA278BD5}" type="slidenum">
              <a:rPr lang="en-IN" smtClean="0"/>
              <a:t>‹#›</a:t>
            </a:fld>
            <a:endParaRPr lang="en-IN"/>
          </a:p>
        </p:txBody>
      </p:sp>
    </p:spTree>
    <p:extLst>
      <p:ext uri="{BB962C8B-B14F-4D97-AF65-F5344CB8AC3E}">
        <p14:creationId xmlns:p14="http://schemas.microsoft.com/office/powerpoint/2010/main" val="13514976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BCC952C-AE9E-4926-B630-629C63A0A00A}" type="datetimeFigureOut">
              <a:rPr lang="en-IN" smtClean="0"/>
              <a:t>01-10-2023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E6E0CEF5-EFD3-42D0-8600-52FCEA278BD5}" type="slidenum">
              <a:rPr lang="en-IN" smtClean="0"/>
              <a:t>‹#›</a:t>
            </a:fld>
            <a:endParaRPr lang="en-IN"/>
          </a:p>
        </p:txBody>
      </p:sp>
    </p:spTree>
    <p:extLst>
      <p:ext uri="{BB962C8B-B14F-4D97-AF65-F5344CB8AC3E}">
        <p14:creationId xmlns:p14="http://schemas.microsoft.com/office/powerpoint/2010/main" val="17116710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BCC952C-AE9E-4926-B630-629C63A0A00A}" type="datetimeFigureOut">
              <a:rPr lang="en-IN" smtClean="0"/>
              <a:t>01-10-2023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E6E0CEF5-EFD3-42D0-8600-52FCEA278BD5}" type="slidenum">
              <a:rPr lang="en-IN" smtClean="0"/>
              <a:t>‹#›</a:t>
            </a:fld>
            <a:endParaRPr lang="en-IN"/>
          </a:p>
        </p:txBody>
      </p:sp>
    </p:spTree>
    <p:extLst>
      <p:ext uri="{BB962C8B-B14F-4D97-AF65-F5344CB8AC3E}">
        <p14:creationId xmlns:p14="http://schemas.microsoft.com/office/powerpoint/2010/main" val="33414239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BCC952C-AE9E-4926-B630-629C63A0A00A}" type="datetimeFigureOut">
              <a:rPr lang="en-IN" smtClean="0"/>
              <a:t>01-10-2023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6E0CEF5-EFD3-42D0-8600-52FCEA278BD5}" type="slidenum">
              <a:rPr lang="en-IN" smtClean="0"/>
              <a:t>‹#›</a:t>
            </a:fld>
            <a:endParaRPr lang="en-IN"/>
          </a:p>
        </p:txBody>
      </p:sp>
    </p:spTree>
    <p:extLst>
      <p:ext uri="{BB962C8B-B14F-4D97-AF65-F5344CB8AC3E}">
        <p14:creationId xmlns:p14="http://schemas.microsoft.com/office/powerpoint/2010/main" val="3921614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BCC952C-AE9E-4926-B630-629C63A0A00A}" type="datetimeFigureOut">
              <a:rPr lang="en-IN" smtClean="0"/>
              <a:t>01-10-2023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6E0CEF5-EFD3-42D0-8600-52FCEA278BD5}" type="slidenum">
              <a:rPr lang="en-IN" smtClean="0"/>
              <a:t>‹#›</a:t>
            </a:fld>
            <a:endParaRPr lang="en-IN"/>
          </a:p>
        </p:txBody>
      </p:sp>
    </p:spTree>
    <p:extLst>
      <p:ext uri="{BB962C8B-B14F-4D97-AF65-F5344CB8AC3E}">
        <p14:creationId xmlns:p14="http://schemas.microsoft.com/office/powerpoint/2010/main" val="14331891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theme" Target="../theme/theme1.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BCC952C-AE9E-4926-B630-629C63A0A00A}" type="datetimeFigureOut">
              <a:rPr lang="en-IN" smtClean="0"/>
              <a:t>01-10-2023</a:t>
            </a:fld>
            <a:endParaRPr lang="en-IN"/>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6E0CEF5-EFD3-42D0-8600-52FCEA278BD5}" type="slidenum">
              <a:rPr lang="en-IN" smtClean="0"/>
              <a:t>‹#›</a:t>
            </a:fld>
            <a:endParaRPr lang="en-IN"/>
          </a:p>
        </p:txBody>
      </p:sp>
    </p:spTree>
    <p:extLst>
      <p:ext uri="{BB962C8B-B14F-4D97-AF65-F5344CB8AC3E}">
        <p14:creationId xmlns:p14="http://schemas.microsoft.com/office/powerpoint/2010/main" val="170976100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image" Target="../media/image1.jpeg" /><Relationship Id="rId1" Type="http://schemas.openxmlformats.org/officeDocument/2006/relationships/slideLayout" Target="../slideLayouts/slideLayout1.xml" /><Relationship Id="rId4" Type="http://schemas.openxmlformats.org/officeDocument/2006/relationships/image" Target="../media/image3.png" /></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4.xml.rels><?xml version="1.0" encoding="UTF-8" standalone="yes"?>
<Relationships xmlns="http://schemas.openxmlformats.org/package/2006/relationships"><Relationship Id="rId3" Type="http://schemas.openxmlformats.org/officeDocument/2006/relationships/image" Target="../media/image5.png" /><Relationship Id="rId2" Type="http://schemas.openxmlformats.org/officeDocument/2006/relationships/image" Target="../media/image4.png" /><Relationship Id="rId1" Type="http://schemas.openxmlformats.org/officeDocument/2006/relationships/slideLayout" Target="../slideLayouts/slideLayout2.xml" /><Relationship Id="rId6" Type="http://schemas.microsoft.com/office/2007/relationships/hdphoto" Target="../media/hdphoto2.wdp" /><Relationship Id="rId5" Type="http://schemas.openxmlformats.org/officeDocument/2006/relationships/image" Target="../media/image6.png" /><Relationship Id="rId4" Type="http://schemas.microsoft.com/office/2007/relationships/hdphoto" Target="../media/hdphoto1.wdp" /></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7.xml.rels><?xml version="1.0" encoding="UTF-8" standalone="yes"?>
<Relationships xmlns="http://schemas.openxmlformats.org/package/2006/relationships"><Relationship Id="rId2" Type="http://schemas.openxmlformats.org/officeDocument/2006/relationships/image" Target="../media/image7.png" /><Relationship Id="rId1" Type="http://schemas.openxmlformats.org/officeDocument/2006/relationships/slideLayout" Target="../slideLayouts/slideLayout2.xml" /></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9.xml.rels><?xml version="1.0" encoding="UTF-8" standalone="yes"?>
<Relationships xmlns="http://schemas.openxmlformats.org/package/2006/relationships"><Relationship Id="rId2" Type="http://schemas.openxmlformats.org/officeDocument/2006/relationships/image" Target="../media/image8.jpeg" /><Relationship Id="rId1" Type="http://schemas.openxmlformats.org/officeDocument/2006/relationships/slideLayout" Target="../slideLayouts/slideLayout2.xml" /></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0.xml.rels><?xml version="1.0" encoding="UTF-8" standalone="yes"?>
<Relationships xmlns="http://schemas.openxmlformats.org/package/2006/relationships"><Relationship Id="rId3" Type="http://schemas.openxmlformats.org/officeDocument/2006/relationships/image" Target="../media/image10.jpeg" /><Relationship Id="rId2" Type="http://schemas.openxmlformats.org/officeDocument/2006/relationships/image" Target="../media/image9.png" /><Relationship Id="rId1" Type="http://schemas.openxmlformats.org/officeDocument/2006/relationships/slideLayout" Target="../slideLayouts/slideLayout2.xml" /></Relationships>
</file>

<file path=ppt/slides/_rels/slide21.xml.rels><?xml version="1.0" encoding="UTF-8" standalone="yes"?>
<Relationships xmlns="http://schemas.openxmlformats.org/package/2006/relationships"><Relationship Id="rId2" Type="http://schemas.openxmlformats.org/officeDocument/2006/relationships/image" Target="../media/image11.jpeg" /><Relationship Id="rId1" Type="http://schemas.openxmlformats.org/officeDocument/2006/relationships/slideLayout" Target="../slideLayouts/slideLayout2.xml" /></Relationships>
</file>

<file path=ppt/slides/_rels/slide22.xml.rels><?xml version="1.0" encoding="UTF-8" standalone="yes"?>
<Relationships xmlns="http://schemas.openxmlformats.org/package/2006/relationships"><Relationship Id="rId3" Type="http://schemas.openxmlformats.org/officeDocument/2006/relationships/image" Target="../media/image13.jpeg" /><Relationship Id="rId2" Type="http://schemas.openxmlformats.org/officeDocument/2006/relationships/image" Target="../media/image12.jpeg" /><Relationship Id="rId1" Type="http://schemas.openxmlformats.org/officeDocument/2006/relationships/slideLayout" Target="../slideLayouts/slideLayout2.xml" /></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4.xml.rels><?xml version="1.0" encoding="UTF-8" standalone="yes"?>
<Relationships xmlns="http://schemas.openxmlformats.org/package/2006/relationships"><Relationship Id="rId2" Type="http://schemas.openxmlformats.org/officeDocument/2006/relationships/image" Target="../media/image14.png" /><Relationship Id="rId1" Type="http://schemas.openxmlformats.org/officeDocument/2006/relationships/slideLayout" Target="../slideLayouts/slideLayout2.xml" /></Relationships>
</file>

<file path=ppt/slides/_rels/slide25.xml.rels><?xml version="1.0" encoding="UTF-8" standalone="yes"?>
<Relationships xmlns="http://schemas.openxmlformats.org/package/2006/relationships"><Relationship Id="rId2" Type="http://schemas.openxmlformats.org/officeDocument/2006/relationships/image" Target="../media/image15.png" /><Relationship Id="rId1" Type="http://schemas.openxmlformats.org/officeDocument/2006/relationships/slideLayout" Target="../slideLayouts/slideLayout2.xml" /></Relationships>
</file>

<file path=ppt/slides/_rels/slide26.xml.rels><?xml version="1.0" encoding="UTF-8" standalone="yes"?>
<Relationships xmlns="http://schemas.openxmlformats.org/package/2006/relationships"><Relationship Id="rId2" Type="http://schemas.openxmlformats.org/officeDocument/2006/relationships/image" Target="../media/image16.png" /><Relationship Id="rId1" Type="http://schemas.openxmlformats.org/officeDocument/2006/relationships/slideLayout" Target="../slideLayouts/slideLayout2.xml" /></Relationships>
</file>

<file path=ppt/slides/_rels/slide27.xml.rels><?xml version="1.0" encoding="UTF-8" standalone="yes"?>
<Relationships xmlns="http://schemas.openxmlformats.org/package/2006/relationships"><Relationship Id="rId2" Type="http://schemas.openxmlformats.org/officeDocument/2006/relationships/image" Target="../media/image17.png" /><Relationship Id="rId1" Type="http://schemas.openxmlformats.org/officeDocument/2006/relationships/slideLayout" Target="../slideLayouts/slideLayout2.xml" /></Relationships>
</file>

<file path=ppt/slides/_rels/slide28.xml.rels><?xml version="1.0" encoding="UTF-8" standalone="yes"?>
<Relationships xmlns="http://schemas.openxmlformats.org/package/2006/relationships"><Relationship Id="rId2" Type="http://schemas.openxmlformats.org/officeDocument/2006/relationships/image" Target="../media/image18.jpeg" /><Relationship Id="rId1" Type="http://schemas.openxmlformats.org/officeDocument/2006/relationships/slideLayout" Target="../slideLayouts/slideLayout2.xml" /></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30.xml.rels><?xml version="1.0" encoding="UTF-8" standalone="yes"?>
<Relationships xmlns="http://schemas.openxmlformats.org/package/2006/relationships"><Relationship Id="rId2" Type="http://schemas.openxmlformats.org/officeDocument/2006/relationships/image" Target="../media/image19.jpeg" /><Relationship Id="rId1" Type="http://schemas.openxmlformats.org/officeDocument/2006/relationships/slideLayout" Target="../slideLayouts/slideLayout2.xml" /></Relationships>
</file>

<file path=ppt/slides/_rels/slide31.xml.rels><?xml version="1.0" encoding="UTF-8" standalone="yes"?>
<Relationships xmlns="http://schemas.openxmlformats.org/package/2006/relationships"><Relationship Id="rId2" Type="http://schemas.openxmlformats.org/officeDocument/2006/relationships/image" Target="../media/image20.jpeg" /><Relationship Id="rId1" Type="http://schemas.openxmlformats.org/officeDocument/2006/relationships/slideLayout" Target="../slideLayouts/slideLayout2.xml" /></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33.xml.rels><?xml version="1.0" encoding="UTF-8" standalone="yes"?>
<Relationships xmlns="http://schemas.openxmlformats.org/package/2006/relationships"><Relationship Id="rId2" Type="http://schemas.openxmlformats.org/officeDocument/2006/relationships/image" Target="../media/image21.png" /><Relationship Id="rId1" Type="http://schemas.openxmlformats.org/officeDocument/2006/relationships/slideLayout" Target="../slideLayouts/slideLayout2.xml" /></Relationships>
</file>

<file path=ppt/slides/_rels/slide34.xml.rels><?xml version="1.0" encoding="UTF-8" standalone="yes"?>
<Relationships xmlns="http://schemas.openxmlformats.org/package/2006/relationships"><Relationship Id="rId2" Type="http://schemas.openxmlformats.org/officeDocument/2006/relationships/image" Target="../media/image22.jpeg" /><Relationship Id="rId1" Type="http://schemas.openxmlformats.org/officeDocument/2006/relationships/slideLayout" Target="../slideLayouts/slideLayout2.xml" /></Relationships>
</file>

<file path=ppt/slides/_rels/slide35.xml.rels><?xml version="1.0" encoding="UTF-8" standalone="yes"?>
<Relationships xmlns="http://schemas.openxmlformats.org/package/2006/relationships"><Relationship Id="rId3" Type="http://schemas.openxmlformats.org/officeDocument/2006/relationships/image" Target="../media/image24.jpeg" /><Relationship Id="rId2" Type="http://schemas.openxmlformats.org/officeDocument/2006/relationships/image" Target="../media/image23.jpeg" /><Relationship Id="rId1" Type="http://schemas.openxmlformats.org/officeDocument/2006/relationships/slideLayout" Target="../slideLayouts/slideLayout2.xml" /></Relationships>
</file>

<file path=ppt/slides/_rels/slide36.xml.rels><?xml version="1.0" encoding="UTF-8" standalone="yes"?>
<Relationships xmlns="http://schemas.openxmlformats.org/package/2006/relationships"><Relationship Id="rId3" Type="http://schemas.openxmlformats.org/officeDocument/2006/relationships/image" Target="../media/image26.jpeg" /><Relationship Id="rId2" Type="http://schemas.openxmlformats.org/officeDocument/2006/relationships/image" Target="../media/image25.jpeg" /><Relationship Id="rId1" Type="http://schemas.openxmlformats.org/officeDocument/2006/relationships/slideLayout" Target="../slideLayouts/slideLayout2.xml" /></Relationships>
</file>

<file path=ppt/slides/_rels/slide37.xml.rels><?xml version="1.0" encoding="UTF-8" standalone="yes"?>
<Relationships xmlns="http://schemas.openxmlformats.org/package/2006/relationships"><Relationship Id="rId2" Type="http://schemas.openxmlformats.org/officeDocument/2006/relationships/image" Target="../media/image27.jpeg" /><Relationship Id="rId1" Type="http://schemas.openxmlformats.org/officeDocument/2006/relationships/slideLayout" Target="../slideLayouts/slideLayout2.xml" /></Relationships>
</file>

<file path=ppt/slides/_rels/slide38.xml.rels><?xml version="1.0" encoding="UTF-8" standalone="yes"?>
<Relationships xmlns="http://schemas.openxmlformats.org/package/2006/relationships"><Relationship Id="rId2" Type="http://schemas.openxmlformats.org/officeDocument/2006/relationships/image" Target="../media/image28.jpg" /><Relationship Id="rId1" Type="http://schemas.openxmlformats.org/officeDocument/2006/relationships/slideLayout" Target="../slideLayouts/slideLayout2.xml" /></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43.xml.rels><?xml version="1.0" encoding="UTF-8" standalone="yes"?>
<Relationships xmlns="http://schemas.openxmlformats.org/package/2006/relationships"><Relationship Id="rId2" Type="http://schemas.openxmlformats.org/officeDocument/2006/relationships/image" Target="../media/image29.jpg" /><Relationship Id="rId1" Type="http://schemas.openxmlformats.org/officeDocument/2006/relationships/slideLayout" Target="../slideLayouts/slideLayout2.xml" /></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9"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47053" y="221899"/>
            <a:ext cx="936000" cy="93600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p:blipFill>
        <p:spPr bwMode="auto">
          <a:xfrm>
            <a:off x="679538" y="169057"/>
            <a:ext cx="972000" cy="108574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384584" y="1384493"/>
            <a:ext cx="8429478" cy="584775"/>
          </a:xfrm>
          <a:prstGeom prst="rect">
            <a:avLst/>
          </a:prstGeom>
        </p:spPr>
        <p:txBody>
          <a:bodyPr wrap="square">
            <a:spAutoFit/>
          </a:bodyPr>
          <a:lstStyle/>
          <a:p>
            <a:pPr algn="ctr">
              <a:spcAft>
                <a:spcPts val="0"/>
              </a:spcAft>
              <a:tabLst>
                <a:tab pos="2865755" algn="ctr"/>
                <a:tab pos="5731510" algn="r"/>
              </a:tabLst>
            </a:pPr>
            <a:r>
              <a:rPr lang="en-IN" b="1" dirty="0">
                <a:solidFill>
                  <a:schemeClr val="accent1">
                    <a:lumMod val="50000"/>
                  </a:schemeClr>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cs typeface="Times New Roman" panose="02020603050405020304" pitchFamily="18" charset="0"/>
              </a:rPr>
              <a:t>DEPARTMENT OF ELECTRONICS AND COMMUNICATION ENGINEERING</a:t>
            </a:r>
          </a:p>
          <a:p>
            <a:pPr algn="ctr">
              <a:tabLst>
                <a:tab pos="2865755" algn="ctr"/>
                <a:tab pos="5731510" algn="r"/>
              </a:tabLst>
            </a:pPr>
            <a:r>
              <a:rPr lang="en-IN" sz="1400" b="1" dirty="0">
                <a:solidFill>
                  <a:srgbClr val="C00000"/>
                </a:solidFill>
                <a:effectLst>
                  <a:outerShdw blurRad="38100" dist="38100" dir="2700000" algn="tl">
                    <a:srgbClr val="000000">
                      <a:alpha val="43137"/>
                    </a:srgbClr>
                  </a:outerShdw>
                </a:effectLst>
                <a:latin typeface="Book Antiqua" panose="02040602050305030304" pitchFamily="18" charset="0"/>
                <a:ea typeface="Calibri" panose="020F0502020204030204" pitchFamily="34" charset="0"/>
                <a:cs typeface="Times New Roman" panose="02020603050405020304" pitchFamily="18" charset="0"/>
              </a:rPr>
              <a:t>Accredited by NBA, New Delhi</a:t>
            </a:r>
            <a:endParaRPr lang="en-IN" sz="2800" b="1" dirty="0">
              <a:solidFill>
                <a:srgbClr val="C00000"/>
              </a:solidFill>
              <a:effectLst>
                <a:outerShdw blurRad="38100" dist="38100" dir="2700000" algn="tl">
                  <a:srgbClr val="000000">
                    <a:alpha val="43137"/>
                  </a:srgbClr>
                </a:outerShdw>
              </a:effectLst>
              <a:latin typeface="Book Antiqua" panose="02040602050305030304" pitchFamily="18" charset="0"/>
              <a:ea typeface="Calibri" panose="020F0502020204030204" pitchFamily="34" charset="0"/>
              <a:cs typeface="Times New Roman" panose="02020603050405020304" pitchFamily="18" charset="0"/>
            </a:endParaRPr>
          </a:p>
        </p:txBody>
      </p:sp>
      <p:sp>
        <p:nvSpPr>
          <p:cNvPr id="7" name="Rectangle 6"/>
          <p:cNvSpPr/>
          <p:nvPr/>
        </p:nvSpPr>
        <p:spPr>
          <a:xfrm>
            <a:off x="1668544" y="155324"/>
            <a:ext cx="4694549" cy="1169551"/>
          </a:xfrm>
          <a:prstGeom prst="rect">
            <a:avLst/>
          </a:prstGeom>
        </p:spPr>
        <p:txBody>
          <a:bodyPr wrap="square">
            <a:spAutoFit/>
          </a:bodyPr>
          <a:lstStyle/>
          <a:p>
            <a:pPr>
              <a:spcAft>
                <a:spcPts val="0"/>
              </a:spcAft>
            </a:pPr>
            <a:r>
              <a:rPr lang="en-IN" sz="2000" b="1" dirty="0">
                <a:solidFill>
                  <a:srgbClr val="C00000"/>
                </a:solidFill>
                <a:effectLst>
                  <a:outerShdw blurRad="38100" dist="38100" dir="2700000" algn="tl">
                    <a:srgbClr val="000000">
                      <a:alpha val="43137"/>
                    </a:srgbClr>
                  </a:outerShdw>
                </a:effectLst>
                <a:latin typeface="Book Antiqua" panose="02040602050305030304" pitchFamily="18" charset="0"/>
              </a:rPr>
              <a:t>GRT INSTITUTE OF </a:t>
            </a:r>
            <a:endParaRPr lang="en-IN" sz="1600" b="1" dirty="0">
              <a:solidFill>
                <a:srgbClr val="C00000"/>
              </a:solidFill>
              <a:effectLst>
                <a:outerShdw blurRad="38100" dist="38100" dir="2700000" algn="tl">
                  <a:srgbClr val="000000">
                    <a:alpha val="43137"/>
                  </a:srgbClr>
                </a:outerShdw>
              </a:effectLst>
              <a:latin typeface="Book Antiqua" panose="02040602050305030304" pitchFamily="18" charset="0"/>
            </a:endParaRPr>
          </a:p>
          <a:p>
            <a:pPr>
              <a:spcAft>
                <a:spcPts val="0"/>
              </a:spcAft>
            </a:pPr>
            <a:r>
              <a:rPr lang="en-IN" sz="2000" b="1" dirty="0">
                <a:solidFill>
                  <a:srgbClr val="C00000"/>
                </a:solidFill>
                <a:effectLst>
                  <a:outerShdw blurRad="38100" dist="38100" dir="2700000" algn="tl">
                    <a:srgbClr val="000000">
                      <a:alpha val="43137"/>
                    </a:srgbClr>
                  </a:outerShdw>
                </a:effectLst>
                <a:latin typeface="Book Antiqua" panose="02040602050305030304" pitchFamily="18" charset="0"/>
              </a:rPr>
              <a:t>ENGINEERING AND </a:t>
            </a:r>
            <a:endParaRPr lang="en-IN" sz="1600" b="1" dirty="0">
              <a:solidFill>
                <a:srgbClr val="C00000"/>
              </a:solidFill>
              <a:effectLst>
                <a:outerShdw blurRad="38100" dist="38100" dir="2700000" algn="tl">
                  <a:srgbClr val="000000">
                    <a:alpha val="43137"/>
                  </a:srgbClr>
                </a:outerShdw>
              </a:effectLst>
              <a:latin typeface="Book Antiqua" panose="02040602050305030304" pitchFamily="18" charset="0"/>
            </a:endParaRPr>
          </a:p>
          <a:p>
            <a:pPr>
              <a:spcAft>
                <a:spcPts val="0"/>
              </a:spcAft>
              <a:tabLst>
                <a:tab pos="2865755" algn="ctr"/>
                <a:tab pos="5731510" algn="r"/>
              </a:tabLst>
            </a:pPr>
            <a:r>
              <a:rPr lang="en-IN" sz="2000" b="1" dirty="0">
                <a:solidFill>
                  <a:srgbClr val="C00000"/>
                </a:solidFill>
                <a:effectLst>
                  <a:outerShdw blurRad="38100" dist="38100" dir="2700000" algn="tl">
                    <a:srgbClr val="000000">
                      <a:alpha val="43137"/>
                    </a:srgbClr>
                  </a:outerShdw>
                </a:effectLst>
                <a:latin typeface="Book Antiqua" panose="02040602050305030304" pitchFamily="18" charset="0"/>
              </a:rPr>
              <a:t>TECHNOLOGY, </a:t>
            </a:r>
            <a:r>
              <a:rPr lang="en-IN" sz="1600" b="1" dirty="0">
                <a:solidFill>
                  <a:srgbClr val="C00000"/>
                </a:solidFill>
                <a:effectLst>
                  <a:outerShdw blurRad="38100" dist="38100" dir="2700000" algn="tl">
                    <a:srgbClr val="000000">
                      <a:alpha val="43137"/>
                    </a:srgbClr>
                  </a:outerShdw>
                </a:effectLst>
                <a:latin typeface="Book Antiqua" panose="02040602050305030304" pitchFamily="18" charset="0"/>
              </a:rPr>
              <a:t>TIRUTTANI - 631209</a:t>
            </a:r>
          </a:p>
          <a:p>
            <a:pPr>
              <a:spcAft>
                <a:spcPts val="0"/>
              </a:spcAft>
              <a:tabLst>
                <a:tab pos="2865755" algn="ctr"/>
                <a:tab pos="5731510" algn="r"/>
              </a:tabLst>
            </a:pPr>
            <a:r>
              <a:rPr lang="en-IN" sz="1000" b="1" dirty="0">
                <a:solidFill>
                  <a:srgbClr val="C00000"/>
                </a:solidFill>
                <a:effectLst>
                  <a:outerShdw blurRad="38100" dist="38100" dir="2700000" algn="tl">
                    <a:srgbClr val="000000">
                      <a:alpha val="43137"/>
                    </a:srgbClr>
                  </a:outerShdw>
                </a:effectLst>
                <a:latin typeface="Book Antiqua" panose="02040602050305030304" pitchFamily="18" charset="0"/>
              </a:rPr>
              <a:t>Approved by AICTE, New Delhi Affiliated to Anna University, Chennai</a:t>
            </a:r>
          </a:p>
        </p:txBody>
      </p:sp>
      <p:pic>
        <p:nvPicPr>
          <p:cNvPr id="2052" name="Picture 4" descr="https://upload.wikimedia.org/wikipedia/en/thumb/8/8d/National_Board_of_Accreditation.svg/1200px-National_Board_of_Accreditation.svg.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55488" y="221899"/>
            <a:ext cx="1186055" cy="93600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p:cNvSpPr/>
          <p:nvPr/>
        </p:nvSpPr>
        <p:spPr>
          <a:xfrm>
            <a:off x="384584" y="2140210"/>
            <a:ext cx="8429478" cy="707886"/>
          </a:xfrm>
          <a:prstGeom prst="rect">
            <a:avLst/>
          </a:prstGeom>
        </p:spPr>
        <p:txBody>
          <a:bodyPr wrap="square">
            <a:spAutoFit/>
          </a:bodyPr>
          <a:lstStyle/>
          <a:p>
            <a:pPr algn="ctr">
              <a:tabLst>
                <a:tab pos="2865755" algn="ctr"/>
                <a:tab pos="5731510" algn="r"/>
              </a:tabLst>
            </a:pPr>
            <a:r>
              <a:rPr lang="en-US" sz="2000" b="1" dirty="0">
                <a:solidFill>
                  <a:srgbClr val="002060"/>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cs typeface="Times New Roman" panose="02020603050405020304" pitchFamily="18" charset="0"/>
              </a:rPr>
              <a:t>S</a:t>
            </a:r>
            <a:r>
              <a:rPr lang="en-IN" sz="2000" b="1" dirty="0">
                <a:solidFill>
                  <a:srgbClr val="002060"/>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cs typeface="Times New Roman" panose="02020603050405020304" pitchFamily="18" charset="0"/>
              </a:rPr>
              <a:t>MART CITIES MANHOLE COVER MANAGEMENT SYSTEM BASED ON IOT EDGE COMPUTING</a:t>
            </a:r>
          </a:p>
        </p:txBody>
      </p:sp>
      <p:cxnSp>
        <p:nvCxnSpPr>
          <p:cNvPr id="9" name="Straight Connector 8"/>
          <p:cNvCxnSpPr/>
          <p:nvPr/>
        </p:nvCxnSpPr>
        <p:spPr>
          <a:xfrm>
            <a:off x="0" y="1375066"/>
            <a:ext cx="9144000" cy="0"/>
          </a:xfrm>
          <a:prstGeom prst="line">
            <a:avLst/>
          </a:prstGeom>
          <a:ln w="63500" cmpd="thickThin">
            <a:solidFill>
              <a:srgbClr val="FF0000"/>
            </a:solidFill>
          </a:ln>
        </p:spPr>
        <p:style>
          <a:lnRef idx="3">
            <a:schemeClr val="accent2"/>
          </a:lnRef>
          <a:fillRef idx="0">
            <a:schemeClr val="accent2"/>
          </a:fillRef>
          <a:effectRef idx="2">
            <a:schemeClr val="accent2"/>
          </a:effectRef>
          <a:fontRef idx="minor">
            <a:schemeClr val="tx1"/>
          </a:fontRef>
        </p:style>
      </p:cxnSp>
      <p:sp>
        <p:nvSpPr>
          <p:cNvPr id="15" name="Rectangle 14"/>
          <p:cNvSpPr/>
          <p:nvPr/>
        </p:nvSpPr>
        <p:spPr>
          <a:xfrm>
            <a:off x="2543452" y="3801480"/>
            <a:ext cx="3960905" cy="1077218"/>
          </a:xfrm>
          <a:prstGeom prst="rect">
            <a:avLst/>
          </a:prstGeom>
        </p:spPr>
        <p:txBody>
          <a:bodyPr wrap="square">
            <a:spAutoFit/>
          </a:bodyPr>
          <a:lstStyle/>
          <a:p>
            <a:pPr algn="ctr">
              <a:tabLst>
                <a:tab pos="2865755" algn="ctr"/>
                <a:tab pos="5731510" algn="r"/>
              </a:tabLst>
            </a:pPr>
            <a:r>
              <a:rPr lang="en-IN" sz="1600" b="1" dirty="0">
                <a:solidFill>
                  <a:srgbClr val="C00000"/>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cs typeface="Times New Roman" panose="02020603050405020304" pitchFamily="18" charset="0"/>
              </a:rPr>
              <a:t>Present By:-</a:t>
            </a:r>
            <a:endParaRPr lang="en-IN" sz="1600" b="1" dirty="0">
              <a:solidFill>
                <a:srgbClr val="C00000"/>
              </a:solidFill>
              <a:effectLst>
                <a:outerShdw blurRad="38100" dist="38100" dir="2700000" algn="tl">
                  <a:srgbClr val="000000">
                    <a:alpha val="43137"/>
                  </a:srgbClr>
                </a:outerShdw>
              </a:effectLst>
              <a:latin typeface="Book Antiqua" panose="02040602050305030304" pitchFamily="18" charset="0"/>
              <a:ea typeface="Calibri" panose="020F0502020204030204" pitchFamily="34" charset="0"/>
              <a:cs typeface="Times New Roman" panose="02020603050405020304" pitchFamily="18" charset="0"/>
            </a:endParaRPr>
          </a:p>
          <a:p>
            <a:pPr algn="ctr">
              <a:spcAft>
                <a:spcPts val="0"/>
              </a:spcAft>
              <a:tabLst>
                <a:tab pos="2865755" algn="ctr"/>
                <a:tab pos="5731510" algn="r"/>
              </a:tabLst>
            </a:pPr>
            <a:r>
              <a:rPr lang="en-IN" sz="1600" b="1" dirty="0">
                <a:solidFill>
                  <a:srgbClr val="17740A"/>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cs typeface="Times New Roman" panose="02020603050405020304" pitchFamily="18" charset="0"/>
              </a:rPr>
              <a:t>1. HEMANTH R                  - 110319106013</a:t>
            </a:r>
          </a:p>
          <a:p>
            <a:pPr algn="ctr">
              <a:tabLst>
                <a:tab pos="2865755" algn="ctr"/>
                <a:tab pos="5731510" algn="r"/>
              </a:tabLst>
            </a:pPr>
            <a:r>
              <a:rPr lang="en-IN" sz="1600" b="1" dirty="0">
                <a:solidFill>
                  <a:srgbClr val="17740A"/>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cs typeface="Times New Roman" panose="02020603050405020304" pitchFamily="18" charset="0"/>
              </a:rPr>
              <a:t>2. KARTHIK A K                - 110319106016</a:t>
            </a:r>
            <a:endParaRPr lang="en-IN" sz="1600" b="1" dirty="0">
              <a:solidFill>
                <a:srgbClr val="17740A"/>
              </a:solidFill>
              <a:effectLst>
                <a:outerShdw blurRad="38100" dist="38100" dir="2700000" algn="tl">
                  <a:srgbClr val="000000">
                    <a:alpha val="43137"/>
                  </a:srgbClr>
                </a:outerShdw>
              </a:effectLst>
              <a:latin typeface="Book Antiqua" panose="02040602050305030304" pitchFamily="18" charset="0"/>
              <a:ea typeface="Calibri" panose="020F0502020204030204" pitchFamily="34" charset="0"/>
              <a:cs typeface="Times New Roman" panose="02020603050405020304" pitchFamily="18" charset="0"/>
            </a:endParaRPr>
          </a:p>
          <a:p>
            <a:pPr algn="ctr">
              <a:tabLst>
                <a:tab pos="2865755" algn="ctr"/>
                <a:tab pos="5731510" algn="r"/>
              </a:tabLst>
            </a:pPr>
            <a:r>
              <a:rPr lang="en-IN" sz="1600" b="1" dirty="0">
                <a:solidFill>
                  <a:srgbClr val="17740A"/>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cs typeface="Times New Roman" panose="02020603050405020304" pitchFamily="18" charset="0"/>
              </a:rPr>
              <a:t>3. NITHISH KUMAR V R  - 110319106031</a:t>
            </a:r>
          </a:p>
        </p:txBody>
      </p:sp>
      <p:sp>
        <p:nvSpPr>
          <p:cNvPr id="16" name="Rectangle 15"/>
          <p:cNvSpPr/>
          <p:nvPr/>
        </p:nvSpPr>
        <p:spPr>
          <a:xfrm>
            <a:off x="309166" y="3403818"/>
            <a:ext cx="8429478" cy="307777"/>
          </a:xfrm>
          <a:prstGeom prst="rect">
            <a:avLst/>
          </a:prstGeom>
        </p:spPr>
        <p:txBody>
          <a:bodyPr wrap="square">
            <a:spAutoFit/>
          </a:bodyPr>
          <a:lstStyle/>
          <a:p>
            <a:pPr algn="ctr">
              <a:spcAft>
                <a:spcPts val="0"/>
              </a:spcAft>
              <a:tabLst>
                <a:tab pos="2865755" algn="ctr"/>
                <a:tab pos="5731510" algn="r"/>
              </a:tabLst>
            </a:pPr>
            <a:r>
              <a:rPr lang="en-IN" sz="1400" b="1" dirty="0">
                <a:solidFill>
                  <a:srgbClr val="C00000"/>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cs typeface="Times New Roman" panose="02020603050405020304" pitchFamily="18" charset="0"/>
              </a:rPr>
              <a:t>Batch No. -  </a:t>
            </a:r>
            <a:r>
              <a:rPr lang="en-IN" sz="1400" b="1" dirty="0">
                <a:solidFill>
                  <a:srgbClr val="17740A"/>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cs typeface="Times New Roman" panose="02020603050405020304" pitchFamily="18" charset="0"/>
              </a:rPr>
              <a:t>XI</a:t>
            </a:r>
            <a:endParaRPr lang="en-IN" sz="1400" b="1" dirty="0">
              <a:solidFill>
                <a:srgbClr val="17740A"/>
              </a:solidFill>
              <a:effectLst>
                <a:outerShdw blurRad="38100" dist="38100" dir="2700000" algn="tl">
                  <a:srgbClr val="000000">
                    <a:alpha val="43137"/>
                  </a:srgbClr>
                </a:outerShdw>
              </a:effectLst>
              <a:latin typeface="Book Antiqua" panose="02040602050305030304" pitchFamily="18" charset="0"/>
              <a:ea typeface="Calibri" panose="020F0502020204030204" pitchFamily="34" charset="0"/>
              <a:cs typeface="Times New Roman" panose="02020603050405020304" pitchFamily="18" charset="0"/>
            </a:endParaRPr>
          </a:p>
        </p:txBody>
      </p:sp>
      <p:sp>
        <p:nvSpPr>
          <p:cNvPr id="17" name="Rectangle 16"/>
          <p:cNvSpPr/>
          <p:nvPr/>
        </p:nvSpPr>
        <p:spPr>
          <a:xfrm>
            <a:off x="384584" y="5041112"/>
            <a:ext cx="8429478" cy="1169551"/>
          </a:xfrm>
          <a:prstGeom prst="rect">
            <a:avLst/>
          </a:prstGeom>
        </p:spPr>
        <p:txBody>
          <a:bodyPr wrap="square">
            <a:spAutoFit/>
          </a:bodyPr>
          <a:lstStyle/>
          <a:p>
            <a:pPr algn="ctr">
              <a:spcAft>
                <a:spcPts val="0"/>
              </a:spcAft>
              <a:tabLst>
                <a:tab pos="2865755" algn="ctr"/>
                <a:tab pos="5731510" algn="r"/>
              </a:tabLst>
            </a:pPr>
            <a:endParaRPr lang="en-IN" sz="1400" b="1" dirty="0">
              <a:solidFill>
                <a:srgbClr val="C00000"/>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cs typeface="Times New Roman" panose="02020603050405020304" pitchFamily="18" charset="0"/>
            </a:endParaRPr>
          </a:p>
          <a:p>
            <a:pPr algn="ctr">
              <a:spcAft>
                <a:spcPts val="0"/>
              </a:spcAft>
              <a:tabLst>
                <a:tab pos="2865755" algn="ctr"/>
                <a:tab pos="5731510" algn="r"/>
              </a:tabLst>
            </a:pPr>
            <a:r>
              <a:rPr lang="en-IN" sz="1400" b="1" dirty="0">
                <a:solidFill>
                  <a:srgbClr val="C00000"/>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cs typeface="Times New Roman" panose="02020603050405020304" pitchFamily="18" charset="0"/>
              </a:rPr>
              <a:t>Guided By. </a:t>
            </a:r>
          </a:p>
          <a:p>
            <a:pPr algn="ctr">
              <a:spcAft>
                <a:spcPts val="0"/>
              </a:spcAft>
              <a:tabLst>
                <a:tab pos="2865755" algn="ctr"/>
                <a:tab pos="5731510" algn="r"/>
              </a:tabLst>
            </a:pPr>
            <a:r>
              <a:rPr lang="en-IN" sz="1400" b="1" dirty="0">
                <a:solidFill>
                  <a:srgbClr val="17740A"/>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cs typeface="Times New Roman" panose="02020603050405020304" pitchFamily="18" charset="0"/>
              </a:rPr>
              <a:t>Dr.P.SIVAKUMAR,ME.P.hd.,</a:t>
            </a:r>
          </a:p>
          <a:p>
            <a:pPr algn="ctr">
              <a:spcAft>
                <a:spcPts val="0"/>
              </a:spcAft>
              <a:tabLst>
                <a:tab pos="2865755" algn="ctr"/>
                <a:tab pos="5731510" algn="r"/>
              </a:tabLst>
            </a:pPr>
            <a:r>
              <a:rPr lang="en-IN" sz="1400" b="1" dirty="0">
                <a:solidFill>
                  <a:srgbClr val="17740A"/>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cs typeface="Times New Roman" panose="02020603050405020304" pitchFamily="18" charset="0"/>
              </a:rPr>
              <a:t>Professor </a:t>
            </a:r>
          </a:p>
          <a:p>
            <a:pPr algn="ctr">
              <a:spcAft>
                <a:spcPts val="0"/>
              </a:spcAft>
              <a:tabLst>
                <a:tab pos="2865755" algn="ctr"/>
                <a:tab pos="5731510" algn="r"/>
              </a:tabLst>
            </a:pPr>
            <a:r>
              <a:rPr lang="en-IN" sz="1400" b="1" dirty="0">
                <a:solidFill>
                  <a:srgbClr val="17740A"/>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cs typeface="Times New Roman" panose="02020603050405020304" pitchFamily="18" charset="0"/>
              </a:rPr>
              <a:t>Department of Electronics and Communication Engineering</a:t>
            </a:r>
            <a:endParaRPr lang="en-IN" sz="1400" b="1" dirty="0">
              <a:solidFill>
                <a:srgbClr val="17740A"/>
              </a:solidFill>
              <a:effectLst>
                <a:outerShdw blurRad="38100" dist="38100" dir="2700000" algn="tl">
                  <a:srgbClr val="000000">
                    <a:alpha val="43137"/>
                  </a:srgbClr>
                </a:outerShdw>
              </a:effectLst>
              <a:latin typeface="Book Antiqua" panose="02040602050305030304" pitchFamily="18" charset="0"/>
              <a:ea typeface="Calibri" panose="020F0502020204030204" pitchFamily="34" charset="0"/>
              <a:cs typeface="Times New Roman" panose="02020603050405020304" pitchFamily="18" charset="0"/>
            </a:endParaRPr>
          </a:p>
        </p:txBody>
      </p:sp>
      <p:sp>
        <p:nvSpPr>
          <p:cNvPr id="18" name="Rectangle 17"/>
          <p:cNvSpPr/>
          <p:nvPr/>
        </p:nvSpPr>
        <p:spPr>
          <a:xfrm>
            <a:off x="309166" y="3038841"/>
            <a:ext cx="8429478" cy="338554"/>
          </a:xfrm>
          <a:prstGeom prst="rect">
            <a:avLst/>
          </a:prstGeom>
        </p:spPr>
        <p:txBody>
          <a:bodyPr wrap="square">
            <a:spAutoFit/>
          </a:bodyPr>
          <a:lstStyle/>
          <a:p>
            <a:pPr algn="ctr">
              <a:spcAft>
                <a:spcPts val="0"/>
              </a:spcAft>
              <a:tabLst>
                <a:tab pos="2865755" algn="ctr"/>
                <a:tab pos="5731510" algn="r"/>
              </a:tabLst>
            </a:pPr>
            <a:r>
              <a:rPr lang="en-IN" sz="1600" b="1" dirty="0">
                <a:solidFill>
                  <a:srgbClr val="CC00CC"/>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cs typeface="Times New Roman" panose="02020603050405020304" pitchFamily="18" charset="0"/>
              </a:rPr>
              <a:t> REVIEW (11/05/2023)</a:t>
            </a:r>
            <a:endParaRPr lang="en-IN" sz="1600" b="1" dirty="0">
              <a:solidFill>
                <a:srgbClr val="CC00CC"/>
              </a:solidFill>
              <a:effectLst>
                <a:outerShdw blurRad="38100" dist="38100" dir="2700000" algn="tl">
                  <a:srgbClr val="000000">
                    <a:alpha val="43137"/>
                  </a:srgbClr>
                </a:outerShdw>
              </a:effectLst>
              <a:latin typeface="Book Antiqua" panose="0204060205030503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1722105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86850" y="2485177"/>
            <a:ext cx="7604401" cy="1953868"/>
          </a:xfrm>
          <a:prstGeom prst="rect">
            <a:avLst/>
          </a:prstGeom>
          <a:noFill/>
        </p:spPr>
        <p:txBody>
          <a:bodyPr wrap="square" rtlCol="0">
            <a:spAutoFit/>
          </a:bodyPr>
          <a:lstStyle/>
          <a:p>
            <a:pPr algn="ctr">
              <a:lnSpc>
                <a:spcPct val="150000"/>
              </a:lnSpc>
            </a:pPr>
            <a:r>
              <a:rPr lang="en-IN" sz="2800" b="1" dirty="0">
                <a:solidFill>
                  <a:srgbClr val="17740A"/>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PROBLEM IDENTIFICATION </a:t>
            </a:r>
          </a:p>
          <a:p>
            <a:pPr algn="ctr">
              <a:lnSpc>
                <a:spcPct val="150000"/>
              </a:lnSpc>
            </a:pPr>
            <a:r>
              <a:rPr lang="en-IN" sz="2800" b="1" dirty="0">
                <a:solidFill>
                  <a:srgbClr val="17740A"/>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AND </a:t>
            </a:r>
          </a:p>
          <a:p>
            <a:pPr algn="ctr">
              <a:lnSpc>
                <a:spcPct val="150000"/>
              </a:lnSpc>
            </a:pPr>
            <a:r>
              <a:rPr lang="en-IN" sz="2800" b="1" dirty="0">
                <a:solidFill>
                  <a:srgbClr val="17740A"/>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FORMULATION</a:t>
            </a:r>
          </a:p>
        </p:txBody>
      </p:sp>
      <p:cxnSp>
        <p:nvCxnSpPr>
          <p:cNvPr id="6" name="Straight Connector 5"/>
          <p:cNvCxnSpPr/>
          <p:nvPr/>
        </p:nvCxnSpPr>
        <p:spPr>
          <a:xfrm>
            <a:off x="188536" y="539014"/>
            <a:ext cx="8738648" cy="0"/>
          </a:xfrm>
          <a:prstGeom prst="line">
            <a:avLst/>
          </a:prstGeom>
          <a:ln w="63500" cmpd="thickThin">
            <a:tailEnd type="diamond"/>
          </a:ln>
        </p:spPr>
        <p:style>
          <a:lnRef idx="3">
            <a:schemeClr val="accent2"/>
          </a:lnRef>
          <a:fillRef idx="0">
            <a:schemeClr val="accent2"/>
          </a:fillRef>
          <a:effectRef idx="2">
            <a:schemeClr val="accent2"/>
          </a:effectRef>
          <a:fontRef idx="minor">
            <a:schemeClr val="tx1"/>
          </a:fontRef>
        </p:style>
      </p:cxnSp>
      <p:cxnSp>
        <p:nvCxnSpPr>
          <p:cNvPr id="7" name="Straight Connector 6"/>
          <p:cNvCxnSpPr/>
          <p:nvPr/>
        </p:nvCxnSpPr>
        <p:spPr>
          <a:xfrm>
            <a:off x="218385" y="6385207"/>
            <a:ext cx="8738648" cy="0"/>
          </a:xfrm>
          <a:prstGeom prst="line">
            <a:avLst/>
          </a:prstGeom>
          <a:ln w="63500" cmpd="thickThin">
            <a:headEnd type="diamond"/>
            <a:tailEnd type="none"/>
          </a:ln>
        </p:spPr>
        <p:style>
          <a:lnRef idx="3">
            <a:schemeClr val="accent2"/>
          </a:lnRef>
          <a:fillRef idx="0">
            <a:schemeClr val="accent2"/>
          </a:fillRef>
          <a:effectRef idx="2">
            <a:schemeClr val="accent2"/>
          </a:effectRef>
          <a:fontRef idx="minor">
            <a:schemeClr val="tx1"/>
          </a:fontRef>
        </p:style>
      </p:cxnSp>
      <p:sp>
        <p:nvSpPr>
          <p:cNvPr id="8" name="TextBox 7"/>
          <p:cNvSpPr txBox="1"/>
          <p:nvPr/>
        </p:nvSpPr>
        <p:spPr>
          <a:xfrm>
            <a:off x="461913" y="6458928"/>
            <a:ext cx="8454276" cy="307777"/>
          </a:xfrm>
          <a:prstGeom prst="rect">
            <a:avLst/>
          </a:prstGeom>
          <a:noFill/>
        </p:spPr>
        <p:txBody>
          <a:bodyPr wrap="square" rtlCol="0">
            <a:spAutoFit/>
          </a:bodyPr>
          <a:lstStyle/>
          <a:p>
            <a:pPr algn="r"/>
            <a:r>
              <a:rPr lang="en-IN" sz="1400" b="1" dirty="0">
                <a:solidFill>
                  <a:srgbClr val="17740A"/>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GRTIET, Department of Electronics and Communication Engineering</a:t>
            </a:r>
          </a:p>
        </p:txBody>
      </p:sp>
      <p:sp>
        <p:nvSpPr>
          <p:cNvPr id="9" name="TextBox 8"/>
          <p:cNvSpPr txBox="1"/>
          <p:nvPr/>
        </p:nvSpPr>
        <p:spPr>
          <a:xfrm>
            <a:off x="660401" y="612735"/>
            <a:ext cx="7544166" cy="830997"/>
          </a:xfrm>
          <a:prstGeom prst="rect">
            <a:avLst/>
          </a:prstGeom>
          <a:noFill/>
        </p:spPr>
        <p:txBody>
          <a:bodyPr wrap="square" rtlCol="0">
            <a:spAutoFit/>
          </a:bodyPr>
          <a:lstStyle/>
          <a:p>
            <a:pPr marL="285750" lvl="0" indent="-285750">
              <a:lnSpc>
                <a:spcPct val="200000"/>
              </a:lnSpc>
              <a:buFont typeface="Wingdings" panose="05000000000000000000" pitchFamily="2" charset="2"/>
              <a:buChar char="Ø"/>
            </a:pPr>
            <a:endParaRPr lang="en-US" sz="1600" dirty="0">
              <a:latin typeface="Times New Roman" pitchFamily="18" charset="0"/>
              <a:cs typeface="Times New Roman" pitchFamily="18" charset="0"/>
            </a:endParaRPr>
          </a:p>
          <a:p>
            <a:pPr marL="285750" lvl="0" indent="-285750">
              <a:buFont typeface="Wingdings" pitchFamily="2" charset="2"/>
              <a:buChar char="Ø"/>
            </a:pPr>
            <a:endParaRPr lang="en-US" sz="1600" dirty="0">
              <a:latin typeface="Times New Roman" pitchFamily="18" charset="0"/>
              <a:cs typeface="Times New Roman" pitchFamily="18" charset="0"/>
            </a:endParaRPr>
          </a:p>
        </p:txBody>
      </p:sp>
    </p:spTree>
    <p:extLst>
      <p:ext uri="{BB962C8B-B14F-4D97-AF65-F5344CB8AC3E}">
        <p14:creationId xmlns:p14="http://schemas.microsoft.com/office/powerpoint/2010/main" val="7745618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61912" y="174170"/>
            <a:ext cx="7604401" cy="369332"/>
          </a:xfrm>
          <a:prstGeom prst="rect">
            <a:avLst/>
          </a:prstGeom>
          <a:noFill/>
        </p:spPr>
        <p:txBody>
          <a:bodyPr wrap="square" rtlCol="0">
            <a:spAutoFit/>
          </a:bodyPr>
          <a:lstStyle/>
          <a:p>
            <a:r>
              <a:rPr lang="en-IN" b="1" dirty="0">
                <a:solidFill>
                  <a:srgbClr val="17740A"/>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PROBLEM IDENTIFICATION AND FORMULATION</a:t>
            </a:r>
          </a:p>
        </p:txBody>
      </p:sp>
      <p:cxnSp>
        <p:nvCxnSpPr>
          <p:cNvPr id="6" name="Straight Connector 5"/>
          <p:cNvCxnSpPr/>
          <p:nvPr/>
        </p:nvCxnSpPr>
        <p:spPr>
          <a:xfrm>
            <a:off x="188536" y="539014"/>
            <a:ext cx="8738648" cy="0"/>
          </a:xfrm>
          <a:prstGeom prst="line">
            <a:avLst/>
          </a:prstGeom>
          <a:ln w="63500" cmpd="thickThin">
            <a:tailEnd type="diamond"/>
          </a:ln>
        </p:spPr>
        <p:style>
          <a:lnRef idx="3">
            <a:schemeClr val="accent2"/>
          </a:lnRef>
          <a:fillRef idx="0">
            <a:schemeClr val="accent2"/>
          </a:fillRef>
          <a:effectRef idx="2">
            <a:schemeClr val="accent2"/>
          </a:effectRef>
          <a:fontRef idx="minor">
            <a:schemeClr val="tx1"/>
          </a:fontRef>
        </p:style>
      </p:cxnSp>
      <p:cxnSp>
        <p:nvCxnSpPr>
          <p:cNvPr id="7" name="Straight Connector 6"/>
          <p:cNvCxnSpPr/>
          <p:nvPr/>
        </p:nvCxnSpPr>
        <p:spPr>
          <a:xfrm>
            <a:off x="218385" y="6385207"/>
            <a:ext cx="8738648" cy="0"/>
          </a:xfrm>
          <a:prstGeom prst="line">
            <a:avLst/>
          </a:prstGeom>
          <a:ln w="63500" cmpd="thickThin">
            <a:headEnd type="diamond"/>
            <a:tailEnd type="none"/>
          </a:ln>
        </p:spPr>
        <p:style>
          <a:lnRef idx="3">
            <a:schemeClr val="accent2"/>
          </a:lnRef>
          <a:fillRef idx="0">
            <a:schemeClr val="accent2"/>
          </a:fillRef>
          <a:effectRef idx="2">
            <a:schemeClr val="accent2"/>
          </a:effectRef>
          <a:fontRef idx="minor">
            <a:schemeClr val="tx1"/>
          </a:fontRef>
        </p:style>
      </p:cxnSp>
      <p:sp>
        <p:nvSpPr>
          <p:cNvPr id="8" name="TextBox 7"/>
          <p:cNvSpPr txBox="1"/>
          <p:nvPr/>
        </p:nvSpPr>
        <p:spPr>
          <a:xfrm>
            <a:off x="461913" y="6458928"/>
            <a:ext cx="8454276" cy="307777"/>
          </a:xfrm>
          <a:prstGeom prst="rect">
            <a:avLst/>
          </a:prstGeom>
          <a:noFill/>
        </p:spPr>
        <p:txBody>
          <a:bodyPr wrap="square" rtlCol="0">
            <a:spAutoFit/>
          </a:bodyPr>
          <a:lstStyle/>
          <a:p>
            <a:pPr algn="r"/>
            <a:r>
              <a:rPr lang="en-IN" sz="1400" b="1" dirty="0">
                <a:solidFill>
                  <a:srgbClr val="17740A"/>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GRTIET, Department of Electronics and Communication Engineering</a:t>
            </a:r>
          </a:p>
        </p:txBody>
      </p:sp>
      <p:sp>
        <p:nvSpPr>
          <p:cNvPr id="9" name="TextBox 8"/>
          <p:cNvSpPr txBox="1"/>
          <p:nvPr/>
        </p:nvSpPr>
        <p:spPr>
          <a:xfrm>
            <a:off x="660401" y="612735"/>
            <a:ext cx="7544166" cy="5755422"/>
          </a:xfrm>
          <a:prstGeom prst="rect">
            <a:avLst/>
          </a:prstGeom>
          <a:noFill/>
        </p:spPr>
        <p:txBody>
          <a:bodyPr wrap="square" rtlCol="0">
            <a:spAutoFit/>
          </a:bodyPr>
          <a:lstStyle/>
          <a:p>
            <a:pPr lvl="0">
              <a:lnSpc>
                <a:spcPct val="200000"/>
              </a:lnSpc>
            </a:pPr>
            <a:r>
              <a:rPr lang="en-US" sz="1600" b="1" dirty="0">
                <a:solidFill>
                  <a:schemeClr val="accent6">
                    <a:lumMod val="50000"/>
                  </a:schemeClr>
                </a:solidFill>
                <a:latin typeface="Times New Roman" pitchFamily="18" charset="0"/>
                <a:cs typeface="Times New Roman" pitchFamily="18" charset="0"/>
              </a:rPr>
              <a:t>PROBLEM IDENTIFICATION :</a:t>
            </a:r>
          </a:p>
          <a:p>
            <a:pPr marL="812800" lvl="0" indent="-279400">
              <a:lnSpc>
                <a:spcPct val="200000"/>
              </a:lnSpc>
              <a:buFont typeface="Wingdings" pitchFamily="2" charset="2"/>
              <a:buChar char="Ø"/>
            </a:pPr>
            <a:r>
              <a:rPr lang="en-US" sz="1600" dirty="0">
                <a:latin typeface="Times New Roman" pitchFamily="18" charset="0"/>
                <a:cs typeface="Times New Roman" pitchFamily="18" charset="0"/>
              </a:rPr>
              <a:t>Need Internet access.</a:t>
            </a:r>
          </a:p>
          <a:p>
            <a:pPr marL="812800" lvl="0" indent="-279400">
              <a:lnSpc>
                <a:spcPct val="200000"/>
              </a:lnSpc>
              <a:buFont typeface="Wingdings" pitchFamily="2" charset="2"/>
              <a:buChar char="Ø"/>
            </a:pPr>
            <a:r>
              <a:rPr lang="en-US" sz="1600" dirty="0">
                <a:latin typeface="Times New Roman" pitchFamily="18" charset="0"/>
                <a:cs typeface="Times New Roman" pitchFamily="18" charset="0"/>
              </a:rPr>
              <a:t>All of the maintains data won't be stored in the current system.</a:t>
            </a:r>
          </a:p>
          <a:p>
            <a:pPr marL="812800" lvl="0" indent="-279400">
              <a:lnSpc>
                <a:spcPct val="200000"/>
              </a:lnSpc>
              <a:buFont typeface="Wingdings" pitchFamily="2" charset="2"/>
              <a:buChar char="Ø"/>
            </a:pPr>
            <a:r>
              <a:rPr lang="en-US" sz="1600" dirty="0">
                <a:latin typeface="Times New Roman" pitchFamily="18" charset="0"/>
                <a:cs typeface="Times New Roman" pitchFamily="18" charset="0"/>
              </a:rPr>
              <a:t>There is no flow sensor to detect the flow of water.</a:t>
            </a:r>
          </a:p>
          <a:p>
            <a:pPr marL="812800" lvl="0" indent="-279400">
              <a:lnSpc>
                <a:spcPct val="200000"/>
              </a:lnSpc>
              <a:buFont typeface="Wingdings" pitchFamily="2" charset="2"/>
              <a:buChar char="Ø"/>
            </a:pPr>
            <a:r>
              <a:rPr lang="en-US" sz="1600" dirty="0">
                <a:latin typeface="Times New Roman" pitchFamily="18" charset="0"/>
                <a:cs typeface="Times New Roman" pitchFamily="18" charset="0"/>
              </a:rPr>
              <a:t>The flow of manhole waters cannot be detected in any previous papers.</a:t>
            </a:r>
          </a:p>
          <a:p>
            <a:pPr lvl="0">
              <a:lnSpc>
                <a:spcPct val="200000"/>
              </a:lnSpc>
            </a:pPr>
            <a:r>
              <a:rPr lang="en-US" sz="1600" b="1" dirty="0">
                <a:solidFill>
                  <a:schemeClr val="accent6">
                    <a:lumMod val="50000"/>
                  </a:schemeClr>
                </a:solidFill>
                <a:latin typeface="Times New Roman" pitchFamily="18" charset="0"/>
                <a:cs typeface="Times New Roman" pitchFamily="18" charset="0"/>
              </a:rPr>
              <a:t>FORMULATION :</a:t>
            </a:r>
            <a:r>
              <a:rPr lang="en-US" sz="1600" dirty="0">
                <a:latin typeface="Times New Roman" pitchFamily="18" charset="0"/>
                <a:cs typeface="Times New Roman" pitchFamily="18" charset="0"/>
              </a:rPr>
              <a:t> </a:t>
            </a:r>
          </a:p>
          <a:p>
            <a:pPr marL="812800" lvl="0" indent="-285750">
              <a:lnSpc>
                <a:spcPct val="200000"/>
              </a:lnSpc>
              <a:buFont typeface="Wingdings" panose="05000000000000000000" pitchFamily="2" charset="2"/>
              <a:buChar char="Ø"/>
            </a:pPr>
            <a:r>
              <a:rPr lang="en-US" sz="1600" dirty="0">
                <a:latin typeface="Times New Roman" pitchFamily="18" charset="0"/>
                <a:cs typeface="Times New Roman" pitchFamily="18" charset="0"/>
              </a:rPr>
              <a:t>No need of Internet access.</a:t>
            </a:r>
          </a:p>
          <a:p>
            <a:pPr marL="812800" lvl="0" indent="-285750">
              <a:lnSpc>
                <a:spcPct val="200000"/>
              </a:lnSpc>
              <a:buFont typeface="Wingdings" panose="05000000000000000000" pitchFamily="2" charset="2"/>
              <a:buChar char="Ø"/>
            </a:pPr>
            <a:r>
              <a:rPr lang="en-US" sz="1600" dirty="0">
                <a:latin typeface="Times New Roman" pitchFamily="18" charset="0"/>
                <a:cs typeface="Times New Roman" pitchFamily="18" charset="0"/>
              </a:rPr>
              <a:t>Edge computing can store the manhole maintenance data.</a:t>
            </a:r>
          </a:p>
          <a:p>
            <a:pPr marL="812800" lvl="0" indent="-285750">
              <a:lnSpc>
                <a:spcPct val="200000"/>
              </a:lnSpc>
              <a:buFont typeface="Wingdings" panose="05000000000000000000" pitchFamily="2" charset="2"/>
              <a:buChar char="Ø"/>
            </a:pPr>
            <a:r>
              <a:rPr lang="en-US" sz="1600" dirty="0">
                <a:latin typeface="Times New Roman" pitchFamily="18" charset="0"/>
                <a:cs typeface="Times New Roman" pitchFamily="18" charset="0"/>
              </a:rPr>
              <a:t>Flow of water can be detected </a:t>
            </a:r>
          </a:p>
          <a:p>
            <a:pPr marL="812800" lvl="0" indent="-285750">
              <a:lnSpc>
                <a:spcPct val="200000"/>
              </a:lnSpc>
              <a:buFont typeface="Wingdings" panose="05000000000000000000" pitchFamily="2" charset="2"/>
              <a:buChar char="Ø"/>
            </a:pPr>
            <a:r>
              <a:rPr lang="en-US" sz="1600" dirty="0">
                <a:latin typeface="Times New Roman" pitchFamily="18" charset="0"/>
                <a:cs typeface="Times New Roman" pitchFamily="18" charset="0"/>
              </a:rPr>
              <a:t>Blockage of water detected by flow sensor.</a:t>
            </a:r>
          </a:p>
          <a:p>
            <a:pPr marL="285750" lvl="0" indent="-285750">
              <a:lnSpc>
                <a:spcPct val="200000"/>
              </a:lnSpc>
              <a:buFont typeface="Wingdings" panose="05000000000000000000" pitchFamily="2" charset="2"/>
              <a:buChar char="Ø"/>
            </a:pPr>
            <a:endParaRPr lang="en-US" sz="1600" dirty="0">
              <a:latin typeface="Times New Roman" pitchFamily="18" charset="0"/>
              <a:cs typeface="Times New Roman" pitchFamily="18" charset="0"/>
            </a:endParaRPr>
          </a:p>
          <a:p>
            <a:pPr marL="285750" lvl="0" indent="-285750">
              <a:buFont typeface="Wingdings" pitchFamily="2" charset="2"/>
              <a:buChar char="Ø"/>
            </a:pPr>
            <a:endParaRPr lang="en-US" sz="1600" dirty="0">
              <a:latin typeface="Times New Roman" pitchFamily="18" charset="0"/>
              <a:cs typeface="Times New Roman" pitchFamily="18" charset="0"/>
            </a:endParaRPr>
          </a:p>
        </p:txBody>
      </p:sp>
    </p:spTree>
    <p:extLst>
      <p:ext uri="{BB962C8B-B14F-4D97-AF65-F5344CB8AC3E}">
        <p14:creationId xmlns:p14="http://schemas.microsoft.com/office/powerpoint/2010/main" val="17145057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61912" y="146178"/>
            <a:ext cx="7604401" cy="369332"/>
          </a:xfrm>
          <a:prstGeom prst="rect">
            <a:avLst/>
          </a:prstGeom>
          <a:noFill/>
        </p:spPr>
        <p:txBody>
          <a:bodyPr wrap="square" rtlCol="0">
            <a:spAutoFit/>
          </a:bodyPr>
          <a:lstStyle/>
          <a:p>
            <a:r>
              <a:rPr lang="en-US" b="1" dirty="0">
                <a:solidFill>
                  <a:srgbClr val="17740A"/>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PROPOSED WORK</a:t>
            </a:r>
            <a:endParaRPr lang="en-IN" b="1" dirty="0">
              <a:solidFill>
                <a:srgbClr val="17740A"/>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cxnSp>
        <p:nvCxnSpPr>
          <p:cNvPr id="6" name="Straight Connector 5"/>
          <p:cNvCxnSpPr/>
          <p:nvPr/>
        </p:nvCxnSpPr>
        <p:spPr>
          <a:xfrm>
            <a:off x="188536" y="539014"/>
            <a:ext cx="8738648" cy="0"/>
          </a:xfrm>
          <a:prstGeom prst="line">
            <a:avLst/>
          </a:prstGeom>
          <a:ln w="63500" cmpd="thickThin">
            <a:tailEnd type="diamond"/>
          </a:ln>
        </p:spPr>
        <p:style>
          <a:lnRef idx="3">
            <a:schemeClr val="accent2"/>
          </a:lnRef>
          <a:fillRef idx="0">
            <a:schemeClr val="accent2"/>
          </a:fillRef>
          <a:effectRef idx="2">
            <a:schemeClr val="accent2"/>
          </a:effectRef>
          <a:fontRef idx="minor">
            <a:schemeClr val="tx1"/>
          </a:fontRef>
        </p:style>
      </p:cxnSp>
      <p:cxnSp>
        <p:nvCxnSpPr>
          <p:cNvPr id="7" name="Straight Connector 6"/>
          <p:cNvCxnSpPr/>
          <p:nvPr/>
        </p:nvCxnSpPr>
        <p:spPr>
          <a:xfrm>
            <a:off x="218385" y="6385207"/>
            <a:ext cx="8738648" cy="0"/>
          </a:xfrm>
          <a:prstGeom prst="line">
            <a:avLst/>
          </a:prstGeom>
          <a:ln w="63500" cmpd="thickThin">
            <a:headEnd type="diamond"/>
            <a:tailEnd type="none"/>
          </a:ln>
        </p:spPr>
        <p:style>
          <a:lnRef idx="3">
            <a:schemeClr val="accent2"/>
          </a:lnRef>
          <a:fillRef idx="0">
            <a:schemeClr val="accent2"/>
          </a:fillRef>
          <a:effectRef idx="2">
            <a:schemeClr val="accent2"/>
          </a:effectRef>
          <a:fontRef idx="minor">
            <a:schemeClr val="tx1"/>
          </a:fontRef>
        </p:style>
      </p:cxnSp>
      <p:sp>
        <p:nvSpPr>
          <p:cNvPr id="8" name="TextBox 7"/>
          <p:cNvSpPr txBox="1"/>
          <p:nvPr/>
        </p:nvSpPr>
        <p:spPr>
          <a:xfrm>
            <a:off x="461913" y="6458928"/>
            <a:ext cx="8454276" cy="307777"/>
          </a:xfrm>
          <a:prstGeom prst="rect">
            <a:avLst/>
          </a:prstGeom>
          <a:noFill/>
        </p:spPr>
        <p:txBody>
          <a:bodyPr wrap="square" rtlCol="0">
            <a:spAutoFit/>
          </a:bodyPr>
          <a:lstStyle/>
          <a:p>
            <a:pPr algn="r"/>
            <a:r>
              <a:rPr lang="en-IN" sz="1400" b="1" dirty="0">
                <a:solidFill>
                  <a:srgbClr val="17740A"/>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GRTIET, Department of Electronics and Communication Engineering</a:t>
            </a:r>
          </a:p>
        </p:txBody>
      </p:sp>
      <p:sp>
        <p:nvSpPr>
          <p:cNvPr id="9" name="TextBox 8"/>
          <p:cNvSpPr txBox="1"/>
          <p:nvPr/>
        </p:nvSpPr>
        <p:spPr>
          <a:xfrm>
            <a:off x="461912" y="903859"/>
            <a:ext cx="8047606" cy="5355312"/>
          </a:xfrm>
          <a:prstGeom prst="rect">
            <a:avLst/>
          </a:prstGeom>
          <a:noFill/>
        </p:spPr>
        <p:txBody>
          <a:bodyPr wrap="square" rtlCol="0">
            <a:spAutoFit/>
          </a:bodyPr>
          <a:lstStyle/>
          <a:p>
            <a:pPr marL="285750" indent="-285750" algn="just">
              <a:lnSpc>
                <a:spcPct val="150000"/>
              </a:lnSpc>
              <a:buFont typeface="Arial" panose="020B0604020202020204" pitchFamily="34" charset="0"/>
              <a:buChar char="•"/>
            </a:pPr>
            <a:r>
              <a:rPr lang="en-AU" sz="1600" dirty="0">
                <a:latin typeface="Times New Roman" panose="02020603050405020304" pitchFamily="18" charset="0"/>
                <a:cs typeface="Times New Roman" panose="02020603050405020304" pitchFamily="18" charset="0"/>
              </a:rPr>
              <a:t>In the proposed method, development of </a:t>
            </a:r>
            <a:r>
              <a:rPr lang="en-AU" sz="1600" dirty="0" err="1">
                <a:latin typeface="Times New Roman" panose="02020603050405020304" pitchFamily="18" charset="0"/>
                <a:cs typeface="Times New Roman" panose="02020603050405020304" pitchFamily="18" charset="0"/>
              </a:rPr>
              <a:t>IoT</a:t>
            </a:r>
            <a:r>
              <a:rPr lang="en-AU" sz="1600" dirty="0">
                <a:latin typeface="Times New Roman" panose="02020603050405020304" pitchFamily="18" charset="0"/>
                <a:cs typeface="Times New Roman" panose="02020603050405020304" pitchFamily="18" charset="0"/>
              </a:rPr>
              <a:t> based drainage and manhole monitoring system is designed. This system monitors temperature, manhole lid position whether it will opened or close. </a:t>
            </a:r>
          </a:p>
          <a:p>
            <a:pPr marL="285750" indent="-285750" algn="just">
              <a:lnSpc>
                <a:spcPct val="150000"/>
              </a:lnSpc>
              <a:buFont typeface="Arial" panose="020B0604020202020204" pitchFamily="34" charset="0"/>
              <a:buChar char="•"/>
            </a:pPr>
            <a:r>
              <a:rPr lang="en-AU" sz="1600" dirty="0">
                <a:latin typeface="Times New Roman" panose="02020603050405020304" pitchFamily="18" charset="0"/>
                <a:cs typeface="Times New Roman" panose="02020603050405020304" pitchFamily="18" charset="0"/>
              </a:rPr>
              <a:t>Maximum levels are set and sensors keep monitoring the changing conditions. As the levels reach a maximum set point the sensors detect and send the signal to controller, where it commands the </a:t>
            </a:r>
            <a:r>
              <a:rPr lang="en-AU" sz="1600" dirty="0" err="1">
                <a:latin typeface="Times New Roman" panose="02020603050405020304" pitchFamily="18" charset="0"/>
                <a:cs typeface="Times New Roman" panose="02020603050405020304" pitchFamily="18" charset="0"/>
              </a:rPr>
              <a:t>IoT</a:t>
            </a:r>
            <a:r>
              <a:rPr lang="en-AU" sz="1600" dirty="0">
                <a:latin typeface="Times New Roman" panose="02020603050405020304" pitchFamily="18" charset="0"/>
                <a:cs typeface="Times New Roman" panose="02020603050405020304" pitchFamily="18" charset="0"/>
              </a:rPr>
              <a:t> network to generate alerts to the “Municipal Corporation”. </a:t>
            </a:r>
          </a:p>
          <a:p>
            <a:pPr marL="285750" indent="-285750" algn="just">
              <a:lnSpc>
                <a:spcPct val="150000"/>
              </a:lnSpc>
              <a:buFont typeface="Arial" panose="020B0604020202020204" pitchFamily="34" charset="0"/>
              <a:buChar char="•"/>
            </a:pPr>
            <a:r>
              <a:rPr lang="en-AU" sz="1600" dirty="0">
                <a:latin typeface="Times New Roman" panose="02020603050405020304" pitchFamily="18" charset="0"/>
                <a:cs typeface="Times New Roman" panose="02020603050405020304" pitchFamily="18" charset="0"/>
              </a:rPr>
              <a:t>Gas sensor will monitor the toxic gases, Flow sensor will detect the Flow rate of the manhole water, hence the water flow blockage also easily detected. </a:t>
            </a:r>
          </a:p>
          <a:p>
            <a:pPr marL="285750" indent="-285750" algn="just">
              <a:lnSpc>
                <a:spcPct val="150000"/>
              </a:lnSpc>
              <a:buFont typeface="Arial" panose="020B0604020202020204" pitchFamily="34" charset="0"/>
              <a:buChar char="•"/>
            </a:pPr>
            <a:r>
              <a:rPr lang="en-AU" sz="1600" dirty="0">
                <a:latin typeface="Times New Roman" panose="02020603050405020304" pitchFamily="18" charset="0"/>
                <a:cs typeface="Times New Roman" panose="02020603050405020304" pitchFamily="18" charset="0"/>
              </a:rPr>
              <a:t>DHT11 sensor will monitor the Temperature and humidity. If any of the sensor data increases greater than threshold value then GSM (Global System for Mobile communication) will send the message to Municipal Corporation and buzzer will give alerts.</a:t>
            </a:r>
          </a:p>
          <a:p>
            <a:pPr marL="285750" indent="-285750" algn="just">
              <a:lnSpc>
                <a:spcPct val="150000"/>
              </a:lnSpc>
              <a:buFont typeface="Arial" panose="020B0604020202020204" pitchFamily="34" charset="0"/>
              <a:buChar char="•"/>
            </a:pPr>
            <a:r>
              <a:rPr lang="en-AU" sz="1600" dirty="0">
                <a:latin typeface="Times New Roman" panose="02020603050405020304" pitchFamily="18" charset="0"/>
                <a:cs typeface="Times New Roman" panose="02020603050405020304" pitchFamily="18" charset="0"/>
              </a:rPr>
              <a:t>In This proposed solution user doesn’t need to have internet access in his device to get update from this manhole Monitoring &amp; detection system</a:t>
            </a:r>
            <a:endParaRPr lang="en-IN" sz="1600" dirty="0">
              <a:latin typeface="Times New Roman" panose="02020603050405020304" pitchFamily="18" charset="0"/>
              <a:cs typeface="Times New Roman" panose="02020603050405020304" pitchFamily="18" charset="0"/>
            </a:endParaRPr>
          </a:p>
          <a:p>
            <a:pPr lvl="0">
              <a:lnSpc>
                <a:spcPct val="150000"/>
              </a:lnSpc>
            </a:pPr>
            <a:endParaRPr lang="en-US"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877987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61912" y="146178"/>
            <a:ext cx="7604401" cy="369332"/>
          </a:xfrm>
          <a:prstGeom prst="rect">
            <a:avLst/>
          </a:prstGeom>
          <a:noFill/>
        </p:spPr>
        <p:txBody>
          <a:bodyPr wrap="square" rtlCol="0">
            <a:spAutoFit/>
          </a:bodyPr>
          <a:lstStyle/>
          <a:p>
            <a:r>
              <a:rPr lang="en-US" b="1" dirty="0">
                <a:solidFill>
                  <a:srgbClr val="17740A"/>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BLOCK DIAGRAM</a:t>
            </a:r>
            <a:endParaRPr lang="en-IN" b="1" dirty="0">
              <a:solidFill>
                <a:srgbClr val="17740A"/>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cxnSp>
        <p:nvCxnSpPr>
          <p:cNvPr id="6" name="Straight Connector 5"/>
          <p:cNvCxnSpPr/>
          <p:nvPr/>
        </p:nvCxnSpPr>
        <p:spPr>
          <a:xfrm>
            <a:off x="188536" y="539014"/>
            <a:ext cx="8738648" cy="0"/>
          </a:xfrm>
          <a:prstGeom prst="line">
            <a:avLst/>
          </a:prstGeom>
          <a:ln w="63500" cmpd="thickThin">
            <a:tailEnd type="diamond"/>
          </a:ln>
        </p:spPr>
        <p:style>
          <a:lnRef idx="3">
            <a:schemeClr val="accent2"/>
          </a:lnRef>
          <a:fillRef idx="0">
            <a:schemeClr val="accent2"/>
          </a:fillRef>
          <a:effectRef idx="2">
            <a:schemeClr val="accent2"/>
          </a:effectRef>
          <a:fontRef idx="minor">
            <a:schemeClr val="tx1"/>
          </a:fontRef>
        </p:style>
      </p:cxnSp>
      <p:cxnSp>
        <p:nvCxnSpPr>
          <p:cNvPr id="7" name="Straight Connector 6"/>
          <p:cNvCxnSpPr/>
          <p:nvPr/>
        </p:nvCxnSpPr>
        <p:spPr>
          <a:xfrm>
            <a:off x="218385" y="6385207"/>
            <a:ext cx="8738648" cy="0"/>
          </a:xfrm>
          <a:prstGeom prst="line">
            <a:avLst/>
          </a:prstGeom>
          <a:ln w="63500" cmpd="thickThin">
            <a:headEnd type="diamond"/>
            <a:tailEnd type="none"/>
          </a:ln>
        </p:spPr>
        <p:style>
          <a:lnRef idx="3">
            <a:schemeClr val="accent2"/>
          </a:lnRef>
          <a:fillRef idx="0">
            <a:schemeClr val="accent2"/>
          </a:fillRef>
          <a:effectRef idx="2">
            <a:schemeClr val="accent2"/>
          </a:effectRef>
          <a:fontRef idx="minor">
            <a:schemeClr val="tx1"/>
          </a:fontRef>
        </p:style>
      </p:cxnSp>
      <p:sp>
        <p:nvSpPr>
          <p:cNvPr id="8" name="TextBox 7"/>
          <p:cNvSpPr txBox="1"/>
          <p:nvPr/>
        </p:nvSpPr>
        <p:spPr>
          <a:xfrm>
            <a:off x="461913" y="6458928"/>
            <a:ext cx="8454276" cy="307777"/>
          </a:xfrm>
          <a:prstGeom prst="rect">
            <a:avLst/>
          </a:prstGeom>
          <a:noFill/>
        </p:spPr>
        <p:txBody>
          <a:bodyPr wrap="square" rtlCol="0">
            <a:spAutoFit/>
          </a:bodyPr>
          <a:lstStyle/>
          <a:p>
            <a:pPr algn="r"/>
            <a:r>
              <a:rPr lang="en-IN" sz="1400" b="1" dirty="0">
                <a:solidFill>
                  <a:srgbClr val="17740A"/>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GRTIET, Department of Electronics and Communication Engineering</a:t>
            </a:r>
          </a:p>
        </p:txBody>
      </p:sp>
      <p:grpSp>
        <p:nvGrpSpPr>
          <p:cNvPr id="11" name="Group 10"/>
          <p:cNvGrpSpPr/>
          <p:nvPr/>
        </p:nvGrpSpPr>
        <p:grpSpPr>
          <a:xfrm>
            <a:off x="188536" y="808951"/>
            <a:ext cx="8495121" cy="5306320"/>
            <a:chOff x="855819" y="930227"/>
            <a:chExt cx="7962267" cy="4811283"/>
          </a:xfrm>
          <a:noFill/>
        </p:grpSpPr>
        <p:sp>
          <p:nvSpPr>
            <p:cNvPr id="9" name="TextBox 8"/>
            <p:cNvSpPr txBox="1"/>
            <p:nvPr/>
          </p:nvSpPr>
          <p:spPr>
            <a:xfrm>
              <a:off x="855819" y="930227"/>
              <a:ext cx="7666464" cy="4357673"/>
            </a:xfrm>
            <a:prstGeom prst="rect">
              <a:avLst/>
            </a:prstGeom>
            <a:grpFill/>
            <a:ln>
              <a:noFill/>
            </a:ln>
          </p:spPr>
          <p:style>
            <a:lnRef idx="2">
              <a:schemeClr val="dk1"/>
            </a:lnRef>
            <a:fillRef idx="1">
              <a:schemeClr val="lt1"/>
            </a:fillRef>
            <a:effectRef idx="0">
              <a:schemeClr val="dk1"/>
            </a:effectRef>
            <a:fontRef idx="minor">
              <a:schemeClr val="dk1"/>
            </a:fontRef>
          </p:style>
          <p:txBody>
            <a:bodyPr wrap="square" rtlCol="0">
              <a:spAutoFit/>
            </a:bodyPr>
            <a:lstStyle/>
            <a:p>
              <a:pPr lvl="0"/>
              <a:endParaRPr lang="en-US" sz="1400" dirty="0">
                <a:latin typeface="Times New Roman" panose="02020603050405020304" pitchFamily="18" charset="0"/>
                <a:cs typeface="Times New Roman" pitchFamily="18" charset="0"/>
              </a:endParaRPr>
            </a:p>
            <a:p>
              <a:pPr lvl="0"/>
              <a:endParaRPr lang="en-US" sz="1400" dirty="0">
                <a:latin typeface="Times New Roman" pitchFamily="18" charset="0"/>
                <a:cs typeface="Times New Roman" pitchFamily="18" charset="0"/>
              </a:endParaRPr>
            </a:p>
            <a:p>
              <a:pPr lvl="0"/>
              <a:endParaRPr lang="en-US" sz="1400" dirty="0">
                <a:latin typeface="Times New Roman" pitchFamily="18" charset="0"/>
                <a:cs typeface="Times New Roman" pitchFamily="18" charset="0"/>
              </a:endParaRPr>
            </a:p>
            <a:p>
              <a:pPr lvl="0"/>
              <a:endParaRPr lang="en-US" sz="1400" dirty="0">
                <a:latin typeface="Times New Roman" pitchFamily="18" charset="0"/>
                <a:cs typeface="Times New Roman" pitchFamily="18" charset="0"/>
              </a:endParaRPr>
            </a:p>
            <a:p>
              <a:pPr lvl="0"/>
              <a:endParaRPr lang="en-US" sz="1400" dirty="0">
                <a:latin typeface="Times New Roman" pitchFamily="18" charset="0"/>
                <a:cs typeface="Times New Roman" pitchFamily="18" charset="0"/>
              </a:endParaRPr>
            </a:p>
            <a:p>
              <a:pPr lvl="0"/>
              <a:endParaRPr lang="en-US" sz="1400" dirty="0">
                <a:latin typeface="Times New Roman" pitchFamily="18" charset="0"/>
                <a:cs typeface="Times New Roman" pitchFamily="18" charset="0"/>
              </a:endParaRPr>
            </a:p>
            <a:p>
              <a:pPr lvl="0"/>
              <a:endParaRPr lang="en-US" sz="1400" dirty="0">
                <a:latin typeface="Times New Roman" pitchFamily="18" charset="0"/>
                <a:cs typeface="Times New Roman" pitchFamily="18" charset="0"/>
              </a:endParaRPr>
            </a:p>
            <a:p>
              <a:pPr lvl="0"/>
              <a:endParaRPr lang="en-US" sz="1400" dirty="0">
                <a:latin typeface="Times New Roman" pitchFamily="18" charset="0"/>
                <a:cs typeface="Times New Roman" pitchFamily="18" charset="0"/>
              </a:endParaRPr>
            </a:p>
            <a:p>
              <a:pPr lvl="0"/>
              <a:endParaRPr lang="en-US" sz="1400" dirty="0">
                <a:latin typeface="Times New Roman" pitchFamily="18" charset="0"/>
                <a:cs typeface="Times New Roman" pitchFamily="18" charset="0"/>
              </a:endParaRPr>
            </a:p>
            <a:p>
              <a:pPr lvl="0"/>
              <a:endParaRPr lang="en-US" sz="1400" dirty="0">
                <a:latin typeface="Times New Roman" pitchFamily="18" charset="0"/>
                <a:cs typeface="Times New Roman" pitchFamily="18" charset="0"/>
              </a:endParaRPr>
            </a:p>
            <a:p>
              <a:pPr lvl="0"/>
              <a:endParaRPr lang="en-US" sz="1400" dirty="0">
                <a:latin typeface="Times New Roman" pitchFamily="18" charset="0"/>
                <a:cs typeface="Times New Roman" pitchFamily="18" charset="0"/>
              </a:endParaRPr>
            </a:p>
            <a:p>
              <a:pPr lvl="0"/>
              <a:endParaRPr lang="en-US" sz="1400" dirty="0">
                <a:latin typeface="Times New Roman" pitchFamily="18" charset="0"/>
                <a:cs typeface="Times New Roman" pitchFamily="18" charset="0"/>
              </a:endParaRPr>
            </a:p>
            <a:p>
              <a:pPr lvl="0"/>
              <a:endParaRPr lang="en-US" sz="1400" dirty="0">
                <a:latin typeface="Times New Roman" pitchFamily="18" charset="0"/>
                <a:cs typeface="Times New Roman" pitchFamily="18" charset="0"/>
              </a:endParaRPr>
            </a:p>
            <a:p>
              <a:pPr lvl="0"/>
              <a:endParaRPr lang="en-US" sz="1400" dirty="0">
                <a:latin typeface="Times New Roman" pitchFamily="18" charset="0"/>
                <a:cs typeface="Times New Roman" pitchFamily="18" charset="0"/>
              </a:endParaRPr>
            </a:p>
            <a:p>
              <a:pPr lvl="0"/>
              <a:endParaRPr lang="en-US" sz="1400" dirty="0">
                <a:latin typeface="Times New Roman" pitchFamily="18" charset="0"/>
                <a:cs typeface="Times New Roman" pitchFamily="18" charset="0"/>
              </a:endParaRPr>
            </a:p>
            <a:p>
              <a:pPr lvl="0"/>
              <a:endParaRPr lang="en-US" sz="1400" dirty="0">
                <a:latin typeface="Times New Roman" pitchFamily="18" charset="0"/>
                <a:cs typeface="Times New Roman" pitchFamily="18" charset="0"/>
              </a:endParaRPr>
            </a:p>
            <a:p>
              <a:pPr lvl="0"/>
              <a:endParaRPr lang="en-US" sz="1400" dirty="0">
                <a:latin typeface="Times New Roman" pitchFamily="18" charset="0"/>
                <a:cs typeface="Times New Roman" pitchFamily="18" charset="0"/>
              </a:endParaRPr>
            </a:p>
            <a:p>
              <a:pPr lvl="0"/>
              <a:endParaRPr lang="en-US" sz="1400" dirty="0">
                <a:latin typeface="Times New Roman" pitchFamily="18" charset="0"/>
                <a:cs typeface="Times New Roman" pitchFamily="18" charset="0"/>
              </a:endParaRPr>
            </a:p>
            <a:p>
              <a:pPr lvl="0"/>
              <a:endParaRPr lang="en-US" sz="1400" dirty="0">
                <a:latin typeface="Times New Roman" pitchFamily="18" charset="0"/>
                <a:cs typeface="Times New Roman" pitchFamily="18" charset="0"/>
              </a:endParaRPr>
            </a:p>
            <a:p>
              <a:pPr lvl="0"/>
              <a:endParaRPr lang="en-US" sz="1400" dirty="0">
                <a:latin typeface="Times New Roman" pitchFamily="18" charset="0"/>
                <a:cs typeface="Times New Roman" pitchFamily="18" charset="0"/>
              </a:endParaRPr>
            </a:p>
          </p:txBody>
        </p:sp>
        <p:sp>
          <p:nvSpPr>
            <p:cNvPr id="2" name="Rectangle 1"/>
            <p:cNvSpPr/>
            <p:nvPr/>
          </p:nvSpPr>
          <p:spPr>
            <a:xfrm>
              <a:off x="3237744" y="2174293"/>
              <a:ext cx="1866123" cy="3567217"/>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Times New Roman" panose="02020603050405020304" pitchFamily="18" charset="0"/>
                  <a:cs typeface="Times New Roman" panose="02020603050405020304" pitchFamily="18" charset="0"/>
                </a:rPr>
                <a:t>Arduino</a:t>
              </a:r>
            </a:p>
            <a:p>
              <a:pPr algn="ctr"/>
              <a:r>
                <a:rPr lang="en-US" sz="2400" dirty="0">
                  <a:solidFill>
                    <a:schemeClr val="tx1"/>
                  </a:solidFill>
                  <a:latin typeface="Times New Roman" panose="02020603050405020304" pitchFamily="18" charset="0"/>
                  <a:cs typeface="Times New Roman" panose="02020603050405020304" pitchFamily="18" charset="0"/>
                </a:rPr>
                <a:t>UNO</a:t>
              </a:r>
              <a:endParaRPr lang="en-IN" sz="1600" dirty="0">
                <a:solidFill>
                  <a:schemeClr val="tx1"/>
                </a:solidFill>
                <a:latin typeface="Times New Roman" panose="02020603050405020304" pitchFamily="18" charset="0"/>
                <a:cs typeface="Times New Roman" panose="02020603050405020304" pitchFamily="18" charset="0"/>
              </a:endParaRPr>
            </a:p>
          </p:txBody>
        </p:sp>
        <p:cxnSp>
          <p:nvCxnSpPr>
            <p:cNvPr id="5" name="Straight Arrow Connector 4"/>
            <p:cNvCxnSpPr/>
            <p:nvPr/>
          </p:nvCxnSpPr>
          <p:spPr>
            <a:xfrm>
              <a:off x="5103867" y="3742447"/>
              <a:ext cx="625129" cy="4244"/>
            </a:xfrm>
            <a:prstGeom prst="straightConnector1">
              <a:avLst/>
            </a:prstGeom>
            <a:grpFill/>
            <a:ln>
              <a:solidFill>
                <a:schemeClr val="tx1"/>
              </a:solidFill>
              <a:tailEnd type="triangle"/>
            </a:ln>
          </p:spPr>
          <p:style>
            <a:lnRef idx="2">
              <a:schemeClr val="dk1"/>
            </a:lnRef>
            <a:fillRef idx="0">
              <a:schemeClr val="dk1"/>
            </a:fillRef>
            <a:effectRef idx="1">
              <a:schemeClr val="dk1"/>
            </a:effectRef>
            <a:fontRef idx="minor">
              <a:schemeClr val="tx1"/>
            </a:fontRef>
          </p:style>
        </p:cxnSp>
        <p:cxnSp>
          <p:nvCxnSpPr>
            <p:cNvPr id="15" name="Straight Arrow Connector 14"/>
            <p:cNvCxnSpPr/>
            <p:nvPr/>
          </p:nvCxnSpPr>
          <p:spPr>
            <a:xfrm>
              <a:off x="5119303" y="5440937"/>
              <a:ext cx="625128" cy="0"/>
            </a:xfrm>
            <a:prstGeom prst="straightConnector1">
              <a:avLst/>
            </a:prstGeom>
            <a:grpFill/>
            <a:ln>
              <a:tailEnd type="triangle"/>
            </a:ln>
          </p:spPr>
          <p:style>
            <a:lnRef idx="2">
              <a:schemeClr val="dk1"/>
            </a:lnRef>
            <a:fillRef idx="0">
              <a:schemeClr val="dk1"/>
            </a:fillRef>
            <a:effectRef idx="1">
              <a:schemeClr val="dk1"/>
            </a:effectRef>
            <a:fontRef idx="minor">
              <a:schemeClr val="tx1"/>
            </a:fontRef>
          </p:style>
        </p:cxnSp>
        <p:sp>
          <p:nvSpPr>
            <p:cNvPr id="20" name="Rectangle 19"/>
            <p:cNvSpPr/>
            <p:nvPr/>
          </p:nvSpPr>
          <p:spPr>
            <a:xfrm>
              <a:off x="951719" y="3024783"/>
              <a:ext cx="1380931" cy="484187"/>
            </a:xfrm>
            <a:prstGeom prst="rect">
              <a:avLst/>
            </a:prstGeom>
            <a:grpFill/>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latin typeface="Times New Roman" panose="02020603050405020304" pitchFamily="18" charset="0"/>
                  <a:cs typeface="Times New Roman" panose="02020603050405020304" pitchFamily="18" charset="0"/>
                </a:rPr>
                <a:t>IR Sensor</a:t>
              </a:r>
              <a:endParaRPr lang="en-IN" sz="1600" dirty="0">
                <a:latin typeface="Times New Roman" panose="02020603050405020304" pitchFamily="18" charset="0"/>
                <a:cs typeface="Times New Roman" panose="02020603050405020304" pitchFamily="18" charset="0"/>
              </a:endParaRPr>
            </a:p>
          </p:txBody>
        </p:sp>
        <p:sp>
          <p:nvSpPr>
            <p:cNvPr id="21" name="Rectangle 20"/>
            <p:cNvSpPr/>
            <p:nvPr/>
          </p:nvSpPr>
          <p:spPr>
            <a:xfrm>
              <a:off x="951718" y="3751616"/>
              <a:ext cx="1380931" cy="484187"/>
            </a:xfrm>
            <a:prstGeom prst="rect">
              <a:avLst/>
            </a:prstGeom>
            <a:grpFill/>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latin typeface="Times New Roman" panose="02020603050405020304" pitchFamily="18" charset="0"/>
                  <a:cs typeface="Times New Roman" panose="02020603050405020304" pitchFamily="18" charset="0"/>
                </a:rPr>
                <a:t>Ultrasonic </a:t>
              </a:r>
            </a:p>
            <a:p>
              <a:pPr algn="ctr"/>
              <a:r>
                <a:rPr lang="en-US" sz="1600" dirty="0">
                  <a:latin typeface="Times New Roman" panose="02020603050405020304" pitchFamily="18" charset="0"/>
                  <a:cs typeface="Times New Roman" panose="02020603050405020304" pitchFamily="18" charset="0"/>
                </a:rPr>
                <a:t>Sensor</a:t>
              </a:r>
              <a:endParaRPr lang="en-IN" sz="1600" dirty="0">
                <a:latin typeface="Times New Roman" panose="02020603050405020304" pitchFamily="18" charset="0"/>
                <a:cs typeface="Times New Roman" panose="02020603050405020304" pitchFamily="18" charset="0"/>
              </a:endParaRPr>
            </a:p>
          </p:txBody>
        </p:sp>
        <p:sp>
          <p:nvSpPr>
            <p:cNvPr id="22" name="Rectangle 21"/>
            <p:cNvSpPr/>
            <p:nvPr/>
          </p:nvSpPr>
          <p:spPr>
            <a:xfrm>
              <a:off x="951718" y="4450703"/>
              <a:ext cx="1380931" cy="484187"/>
            </a:xfrm>
            <a:prstGeom prst="rect">
              <a:avLst/>
            </a:prstGeom>
            <a:grpFill/>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latin typeface="Times New Roman" panose="02020603050405020304" pitchFamily="18" charset="0"/>
                  <a:cs typeface="Times New Roman" panose="02020603050405020304" pitchFamily="18" charset="0"/>
                </a:rPr>
                <a:t>Flow Sensor</a:t>
              </a:r>
              <a:endParaRPr lang="en-IN" sz="1600" dirty="0">
                <a:latin typeface="Times New Roman" panose="02020603050405020304" pitchFamily="18" charset="0"/>
                <a:cs typeface="Times New Roman" panose="02020603050405020304" pitchFamily="18" charset="0"/>
              </a:endParaRPr>
            </a:p>
          </p:txBody>
        </p:sp>
        <p:sp>
          <p:nvSpPr>
            <p:cNvPr id="23" name="Rectangle 22"/>
            <p:cNvSpPr/>
            <p:nvPr/>
          </p:nvSpPr>
          <p:spPr>
            <a:xfrm>
              <a:off x="951717" y="2276642"/>
              <a:ext cx="1380931" cy="484187"/>
            </a:xfrm>
            <a:prstGeom prst="rect">
              <a:avLst/>
            </a:prstGeom>
            <a:grpFill/>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latin typeface="Times New Roman" panose="02020603050405020304" pitchFamily="18" charset="0"/>
                  <a:cs typeface="Times New Roman" panose="02020603050405020304" pitchFamily="18" charset="0"/>
                </a:rPr>
                <a:t>Gas Sensor</a:t>
              </a:r>
              <a:endParaRPr lang="en-IN" sz="1600" dirty="0">
                <a:latin typeface="Times New Roman" panose="02020603050405020304" pitchFamily="18" charset="0"/>
                <a:cs typeface="Times New Roman" panose="02020603050405020304" pitchFamily="18" charset="0"/>
              </a:endParaRPr>
            </a:p>
          </p:txBody>
        </p:sp>
        <p:sp>
          <p:nvSpPr>
            <p:cNvPr id="24" name="Rectangle 23"/>
            <p:cNvSpPr/>
            <p:nvPr/>
          </p:nvSpPr>
          <p:spPr>
            <a:xfrm>
              <a:off x="951717" y="5198844"/>
              <a:ext cx="1380931" cy="484187"/>
            </a:xfrm>
            <a:prstGeom prst="rect">
              <a:avLst/>
            </a:prstGeom>
            <a:grpFill/>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latin typeface="Times New Roman" panose="02020603050405020304" pitchFamily="18" charset="0"/>
                  <a:cs typeface="Times New Roman" panose="02020603050405020304" pitchFamily="18" charset="0"/>
                </a:rPr>
                <a:t>DHT11</a:t>
              </a:r>
              <a:endParaRPr lang="en-IN" sz="1600" dirty="0">
                <a:latin typeface="Times New Roman" panose="02020603050405020304" pitchFamily="18" charset="0"/>
                <a:cs typeface="Times New Roman" panose="02020603050405020304" pitchFamily="18" charset="0"/>
              </a:endParaRPr>
            </a:p>
          </p:txBody>
        </p:sp>
        <p:sp>
          <p:nvSpPr>
            <p:cNvPr id="25" name="Rectangle 24"/>
            <p:cNvSpPr/>
            <p:nvPr/>
          </p:nvSpPr>
          <p:spPr>
            <a:xfrm>
              <a:off x="5754056" y="3511481"/>
              <a:ext cx="1380931" cy="484187"/>
            </a:xfrm>
            <a:prstGeom prst="rect">
              <a:avLst/>
            </a:prstGeom>
            <a:grpFill/>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latin typeface="Times New Roman" panose="02020603050405020304" pitchFamily="18" charset="0"/>
                  <a:cs typeface="Times New Roman" panose="02020603050405020304" pitchFamily="18" charset="0"/>
                </a:rPr>
                <a:t>SIM800C / GSM</a:t>
              </a:r>
              <a:endParaRPr lang="en-IN" sz="1600" dirty="0">
                <a:latin typeface="Times New Roman" panose="02020603050405020304" pitchFamily="18" charset="0"/>
                <a:cs typeface="Times New Roman" panose="02020603050405020304" pitchFamily="18" charset="0"/>
              </a:endParaRPr>
            </a:p>
          </p:txBody>
        </p:sp>
        <p:sp>
          <p:nvSpPr>
            <p:cNvPr id="26" name="Rectangle 25"/>
            <p:cNvSpPr/>
            <p:nvPr/>
          </p:nvSpPr>
          <p:spPr>
            <a:xfrm>
              <a:off x="5754056" y="5178487"/>
              <a:ext cx="1380931" cy="484187"/>
            </a:xfrm>
            <a:prstGeom prst="rect">
              <a:avLst/>
            </a:prstGeom>
            <a:grpFill/>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latin typeface="Times New Roman" panose="02020603050405020304" pitchFamily="18" charset="0"/>
                  <a:cs typeface="Times New Roman" panose="02020603050405020304" pitchFamily="18" charset="0"/>
                </a:rPr>
                <a:t>LCD</a:t>
              </a:r>
              <a:endParaRPr lang="en-IN" sz="1600" dirty="0">
                <a:latin typeface="Times New Roman" panose="02020603050405020304" pitchFamily="18" charset="0"/>
                <a:cs typeface="Times New Roman" panose="02020603050405020304" pitchFamily="18" charset="0"/>
              </a:endParaRPr>
            </a:p>
          </p:txBody>
        </p:sp>
        <p:cxnSp>
          <p:nvCxnSpPr>
            <p:cNvPr id="29" name="Straight Arrow Connector 28"/>
            <p:cNvCxnSpPr>
              <a:endCxn id="23" idx="3"/>
            </p:cNvCxnSpPr>
            <p:nvPr/>
          </p:nvCxnSpPr>
          <p:spPr>
            <a:xfrm flipH="1">
              <a:off x="2332648" y="2518735"/>
              <a:ext cx="905097" cy="1"/>
            </a:xfrm>
            <a:prstGeom prst="straightConnector1">
              <a:avLst/>
            </a:prstGeom>
            <a:grpFill/>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flipH="1">
              <a:off x="2332646" y="3303281"/>
              <a:ext cx="905097" cy="1"/>
            </a:xfrm>
            <a:prstGeom prst="straightConnector1">
              <a:avLst/>
            </a:prstGeom>
            <a:grpFill/>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flipH="1">
              <a:off x="2345179" y="4695376"/>
              <a:ext cx="905097" cy="1"/>
            </a:xfrm>
            <a:prstGeom prst="straightConnector1">
              <a:avLst/>
            </a:prstGeom>
            <a:grpFill/>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flipH="1">
              <a:off x="2320117" y="3957902"/>
              <a:ext cx="905097" cy="1"/>
            </a:xfrm>
            <a:prstGeom prst="straightConnector1">
              <a:avLst/>
            </a:prstGeom>
            <a:grpFill/>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flipH="1">
              <a:off x="2320116" y="5432849"/>
              <a:ext cx="905097" cy="1"/>
            </a:xfrm>
            <a:prstGeom prst="straightConnector1">
              <a:avLst/>
            </a:prstGeom>
            <a:grpFill/>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Cloud Callout 34"/>
            <p:cNvSpPr/>
            <p:nvPr/>
          </p:nvSpPr>
          <p:spPr>
            <a:xfrm>
              <a:off x="6192303" y="1872053"/>
              <a:ext cx="1293489" cy="967274"/>
            </a:xfrm>
            <a:prstGeom prst="cloudCallout">
              <a:avLst>
                <a:gd name="adj1" fmla="val -51268"/>
                <a:gd name="adj2" fmla="val 58641"/>
              </a:avLst>
            </a:prstGeom>
            <a:grpFill/>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latin typeface="Times New Roman" panose="02020603050405020304" pitchFamily="18" charset="0"/>
                  <a:cs typeface="Times New Roman" panose="02020603050405020304" pitchFamily="18" charset="0"/>
                </a:rPr>
                <a:t>Cloud Server</a:t>
              </a:r>
              <a:endParaRPr lang="en-IN" sz="1600" dirty="0">
                <a:latin typeface="Times New Roman" panose="02020603050405020304" pitchFamily="18" charset="0"/>
                <a:cs typeface="Times New Roman" panose="02020603050405020304" pitchFamily="18" charset="0"/>
              </a:endParaRPr>
            </a:p>
          </p:txBody>
        </p:sp>
        <p:cxnSp>
          <p:nvCxnSpPr>
            <p:cNvPr id="37" name="Straight Arrow Connector 36"/>
            <p:cNvCxnSpPr/>
            <p:nvPr/>
          </p:nvCxnSpPr>
          <p:spPr>
            <a:xfrm>
              <a:off x="4114800" y="1660849"/>
              <a:ext cx="0" cy="513444"/>
            </a:xfrm>
            <a:prstGeom prst="straightConnector1">
              <a:avLst/>
            </a:prstGeom>
            <a:grpFill/>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p:cNvSpPr/>
            <p:nvPr/>
          </p:nvSpPr>
          <p:spPr>
            <a:xfrm>
              <a:off x="3368350" y="1229619"/>
              <a:ext cx="1604866" cy="484187"/>
            </a:xfrm>
            <a:prstGeom prst="rect">
              <a:avLst/>
            </a:prstGeom>
            <a:grpFill/>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latin typeface="Times New Roman" panose="02020603050405020304" pitchFamily="18" charset="0"/>
                  <a:cs typeface="Times New Roman" panose="02020603050405020304" pitchFamily="18" charset="0"/>
                </a:rPr>
                <a:t>Power Supply</a:t>
              </a:r>
              <a:endParaRPr lang="en-IN" sz="1600" dirty="0">
                <a:latin typeface="Times New Roman" panose="02020603050405020304" pitchFamily="18" charset="0"/>
                <a:cs typeface="Times New Roman" panose="02020603050405020304" pitchFamily="18" charset="0"/>
              </a:endParaRPr>
            </a:p>
          </p:txBody>
        </p:sp>
        <p:sp>
          <p:nvSpPr>
            <p:cNvPr id="28" name="Rectangle 27"/>
            <p:cNvSpPr/>
            <p:nvPr/>
          </p:nvSpPr>
          <p:spPr>
            <a:xfrm>
              <a:off x="7972304" y="3881112"/>
              <a:ext cx="845782" cy="1139182"/>
            </a:xfrm>
            <a:prstGeom prst="rect">
              <a:avLst/>
            </a:prstGeom>
            <a:grpFill/>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latin typeface="Times New Roman" panose="02020603050405020304" pitchFamily="18" charset="0"/>
                  <a:cs typeface="Times New Roman" panose="02020603050405020304" pitchFamily="18" charset="0"/>
                </a:rPr>
                <a:t>Mobile </a:t>
              </a:r>
              <a:endParaRPr lang="en-IN" sz="1600" dirty="0">
                <a:latin typeface="Times New Roman" panose="02020603050405020304" pitchFamily="18" charset="0"/>
                <a:cs typeface="Times New Roman" panose="02020603050405020304" pitchFamily="18" charset="0"/>
              </a:endParaRPr>
            </a:p>
          </p:txBody>
        </p:sp>
        <p:cxnSp>
          <p:nvCxnSpPr>
            <p:cNvPr id="10" name="Curved Connector 9"/>
            <p:cNvCxnSpPr/>
            <p:nvPr/>
          </p:nvCxnSpPr>
          <p:spPr>
            <a:xfrm>
              <a:off x="7218947" y="3751616"/>
              <a:ext cx="587141" cy="484187"/>
            </a:xfrm>
            <a:prstGeom prst="curvedConnector3">
              <a:avLst/>
            </a:prstGeom>
            <a:grpFill/>
            <a:ln>
              <a:tailEnd type="triangle"/>
            </a:ln>
          </p:spPr>
          <p:style>
            <a:lnRef idx="2">
              <a:schemeClr val="dk1"/>
            </a:lnRef>
            <a:fillRef idx="0">
              <a:schemeClr val="dk1"/>
            </a:fillRef>
            <a:effectRef idx="1">
              <a:schemeClr val="dk1"/>
            </a:effectRef>
            <a:fontRef idx="minor">
              <a:schemeClr val="tx1"/>
            </a:fontRef>
          </p:style>
        </p:cxnSp>
      </p:grpSp>
    </p:spTree>
    <p:extLst>
      <p:ext uri="{BB962C8B-B14F-4D97-AF65-F5344CB8AC3E}">
        <p14:creationId xmlns:p14="http://schemas.microsoft.com/office/powerpoint/2010/main" val="4784092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p:cNvCxnSpPr/>
          <p:nvPr/>
        </p:nvCxnSpPr>
        <p:spPr>
          <a:xfrm>
            <a:off x="188536" y="539014"/>
            <a:ext cx="8738648" cy="0"/>
          </a:xfrm>
          <a:prstGeom prst="line">
            <a:avLst/>
          </a:prstGeom>
          <a:ln w="63500" cmpd="thickThin">
            <a:tailEnd type="diamond"/>
          </a:ln>
        </p:spPr>
        <p:style>
          <a:lnRef idx="3">
            <a:schemeClr val="accent2"/>
          </a:lnRef>
          <a:fillRef idx="0">
            <a:schemeClr val="accent2"/>
          </a:fillRef>
          <a:effectRef idx="2">
            <a:schemeClr val="accent2"/>
          </a:effectRef>
          <a:fontRef idx="minor">
            <a:schemeClr val="tx1"/>
          </a:fontRef>
        </p:style>
      </p:cxnSp>
      <p:cxnSp>
        <p:nvCxnSpPr>
          <p:cNvPr id="7" name="Straight Connector 6"/>
          <p:cNvCxnSpPr/>
          <p:nvPr/>
        </p:nvCxnSpPr>
        <p:spPr>
          <a:xfrm>
            <a:off x="218385" y="6385207"/>
            <a:ext cx="8738648" cy="0"/>
          </a:xfrm>
          <a:prstGeom prst="line">
            <a:avLst/>
          </a:prstGeom>
          <a:ln w="63500" cmpd="thickThin">
            <a:headEnd type="diamond"/>
            <a:tailEnd type="none"/>
          </a:ln>
        </p:spPr>
        <p:style>
          <a:lnRef idx="3">
            <a:schemeClr val="accent2"/>
          </a:lnRef>
          <a:fillRef idx="0">
            <a:schemeClr val="accent2"/>
          </a:fillRef>
          <a:effectRef idx="2">
            <a:schemeClr val="accent2"/>
          </a:effectRef>
          <a:fontRef idx="minor">
            <a:schemeClr val="tx1"/>
          </a:fontRef>
        </p:style>
      </p:cxnSp>
      <p:sp>
        <p:nvSpPr>
          <p:cNvPr id="8" name="TextBox 7"/>
          <p:cNvSpPr txBox="1"/>
          <p:nvPr/>
        </p:nvSpPr>
        <p:spPr>
          <a:xfrm>
            <a:off x="461913" y="6458928"/>
            <a:ext cx="8454276" cy="307777"/>
          </a:xfrm>
          <a:prstGeom prst="rect">
            <a:avLst/>
          </a:prstGeom>
          <a:noFill/>
        </p:spPr>
        <p:txBody>
          <a:bodyPr wrap="square" rtlCol="0">
            <a:spAutoFit/>
          </a:bodyPr>
          <a:lstStyle/>
          <a:p>
            <a:pPr algn="r"/>
            <a:r>
              <a:rPr lang="en-IN" sz="1400" b="1" dirty="0">
                <a:solidFill>
                  <a:srgbClr val="17740A"/>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GRTIET, Department of Electronics and Communication Engineering</a:t>
            </a:r>
          </a:p>
        </p:txBody>
      </p:sp>
      <p:cxnSp>
        <p:nvCxnSpPr>
          <p:cNvPr id="18" name="Curved Connector 17"/>
          <p:cNvCxnSpPr/>
          <p:nvPr/>
        </p:nvCxnSpPr>
        <p:spPr>
          <a:xfrm rot="10800000" flipV="1">
            <a:off x="1664017" y="1598691"/>
            <a:ext cx="2729629" cy="2328006"/>
          </a:xfrm>
          <a:prstGeom prst="curvedConnector3">
            <a:avLst/>
          </a:prstGeom>
          <a:ln>
            <a:tailEnd type="triangle"/>
          </a:ln>
        </p:spPr>
        <p:style>
          <a:lnRef idx="3">
            <a:schemeClr val="dk1"/>
          </a:lnRef>
          <a:fillRef idx="0">
            <a:schemeClr val="dk1"/>
          </a:fillRef>
          <a:effectRef idx="2">
            <a:schemeClr val="dk1"/>
          </a:effectRef>
          <a:fontRef idx="minor">
            <a:schemeClr val="tx1"/>
          </a:fontRef>
        </p:style>
      </p:cxnSp>
      <p:cxnSp>
        <p:nvCxnSpPr>
          <p:cNvPr id="30" name="Curved Connector 29"/>
          <p:cNvCxnSpPr/>
          <p:nvPr/>
        </p:nvCxnSpPr>
        <p:spPr>
          <a:xfrm rot="5400000" flipH="1" flipV="1">
            <a:off x="1265163" y="2589883"/>
            <a:ext cx="1661384" cy="815281"/>
          </a:xfrm>
          <a:prstGeom prst="curvedConnector3">
            <a:avLst/>
          </a:prstGeom>
          <a:ln w="952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2054" name="Picture 6" descr="Message - Free computer icon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511" y="2888365"/>
            <a:ext cx="1588603" cy="1588603"/>
          </a:xfrm>
          <a:prstGeom prst="rect">
            <a:avLst/>
          </a:prstGeom>
          <a:noFill/>
          <a:extLst>
            <a:ext uri="{909E8E84-426E-40DD-AFC4-6F175D3DCCD1}">
              <a14:hiddenFill xmlns:a14="http://schemas.microsoft.com/office/drawing/2010/main">
                <a:solidFill>
                  <a:srgbClr val="FFFFFF"/>
                </a:solidFill>
              </a14:hiddenFill>
            </a:ext>
          </a:extLst>
        </p:spPr>
      </p:pic>
      <p:sp>
        <p:nvSpPr>
          <p:cNvPr id="33" name="Rectangle 32"/>
          <p:cNvSpPr/>
          <p:nvPr/>
        </p:nvSpPr>
        <p:spPr>
          <a:xfrm>
            <a:off x="202878" y="3181886"/>
            <a:ext cx="1366040" cy="646331"/>
          </a:xfrm>
          <a:prstGeom prst="rect">
            <a:avLst/>
          </a:prstGeom>
          <a:solidFill>
            <a:schemeClr val="tx1">
              <a:lumMod val="85000"/>
              <a:lumOff val="15000"/>
            </a:schemeClr>
          </a:solidFill>
        </p:spPr>
        <p:txBody>
          <a:bodyPr wrap="square">
            <a:spAutoFit/>
          </a:bodyPr>
          <a:lstStyle/>
          <a:p>
            <a:pPr algn="ctr"/>
            <a:r>
              <a:rPr lang="en-AU" dirty="0">
                <a:solidFill>
                  <a:schemeClr val="bg1"/>
                </a:solidFill>
                <a:latin typeface="Times New Roman" panose="02020603050405020304" pitchFamily="18" charset="0"/>
                <a:cs typeface="Times New Roman" panose="02020603050405020304" pitchFamily="18" charset="0"/>
              </a:rPr>
              <a:t>Municipal Corporation</a:t>
            </a:r>
            <a:endParaRPr lang="en-IN" dirty="0">
              <a:solidFill>
                <a:schemeClr val="bg1"/>
              </a:solidFill>
            </a:endParaRPr>
          </a:p>
        </p:txBody>
      </p:sp>
      <p:sp>
        <p:nvSpPr>
          <p:cNvPr id="38" name="TextBox 37"/>
          <p:cNvSpPr txBox="1"/>
          <p:nvPr/>
        </p:nvSpPr>
        <p:spPr>
          <a:xfrm>
            <a:off x="6212155" y="5891134"/>
            <a:ext cx="2209681" cy="461665"/>
          </a:xfrm>
          <a:prstGeom prst="rect">
            <a:avLst/>
          </a:prstGeom>
          <a:noFill/>
        </p:spPr>
        <p:txBody>
          <a:bodyPr wrap="square" rtlCol="0">
            <a:spAutoFit/>
          </a:bodyPr>
          <a:lstStyle/>
          <a:p>
            <a:pPr algn="ctr"/>
            <a:r>
              <a:rPr lang="en-IN" sz="1200" b="1" dirty="0">
                <a:solidFill>
                  <a:srgbClr val="002060"/>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cs typeface="Times New Roman" panose="02020603050405020304" pitchFamily="18" charset="0"/>
              </a:rPr>
              <a:t>MANHOLE COVER MANAGEMENT SYSTEM</a:t>
            </a:r>
            <a:endParaRPr lang="en-IN" sz="1200" dirty="0"/>
          </a:p>
        </p:txBody>
      </p:sp>
      <p:grpSp>
        <p:nvGrpSpPr>
          <p:cNvPr id="2" name="Group 1"/>
          <p:cNvGrpSpPr/>
          <p:nvPr/>
        </p:nvGrpSpPr>
        <p:grpSpPr>
          <a:xfrm>
            <a:off x="87512" y="941663"/>
            <a:ext cx="8666702" cy="5535477"/>
            <a:chOff x="87512" y="941663"/>
            <a:chExt cx="8666702" cy="5535477"/>
          </a:xfrm>
        </p:grpSpPr>
        <p:pic>
          <p:nvPicPr>
            <p:cNvPr id="2050" name="Picture 2" descr="Factory Price Frp Cover Fiberglass Plastic Round Manhole Cover - Buy Fpr  Round Manhole Cover,Glass Fiber Reinforced Plastic Round Manhole Cover,Factory  Customized Glass Fiber Reinforced Plastic Round Manhole Cover Product on  Alibaba.com"/>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20500" b="81500" l="5500" r="94750"/>
                      </a14:imgEffect>
                    </a14:imgLayer>
                  </a14:imgProps>
                </a:ext>
                <a:ext uri="{28A0092B-C50C-407E-A947-70E740481C1C}">
                  <a14:useLocalDpi xmlns:a14="http://schemas.microsoft.com/office/drawing/2010/main" val="0"/>
                </a:ext>
              </a:extLst>
            </a:blip>
            <a:srcRect/>
            <a:stretch>
              <a:fillRect/>
            </a:stretch>
          </p:blipFill>
          <p:spPr bwMode="auto">
            <a:xfrm>
              <a:off x="5328223" y="3850570"/>
              <a:ext cx="3425991" cy="262657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Satellite Vectors &amp; Illustrations for Free Download | Freepik"/>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0" b="97691" l="3889" r="100000"/>
                      </a14:imgEffect>
                    </a14:imgLayer>
                  </a14:imgProps>
                </a:ext>
                <a:ext uri="{28A0092B-C50C-407E-A947-70E740481C1C}">
                  <a14:useLocalDpi xmlns:a14="http://schemas.microsoft.com/office/drawing/2010/main" val="0"/>
                </a:ext>
              </a:extLst>
            </a:blip>
            <a:srcRect/>
            <a:stretch>
              <a:fillRect/>
            </a:stretch>
          </p:blipFill>
          <p:spPr bwMode="auto">
            <a:xfrm rot="18615865">
              <a:off x="4529357" y="848374"/>
              <a:ext cx="920115" cy="1106694"/>
            </a:xfrm>
            <a:prstGeom prst="rect">
              <a:avLst/>
            </a:prstGeom>
            <a:noFill/>
            <a:extLst>
              <a:ext uri="{909E8E84-426E-40DD-AFC4-6F175D3DCCD1}">
                <a14:hiddenFill xmlns:a14="http://schemas.microsoft.com/office/drawing/2010/main">
                  <a:solidFill>
                    <a:srgbClr val="FFFFFF"/>
                  </a:solidFill>
                </a14:hiddenFill>
              </a:ext>
            </a:extLst>
          </p:spPr>
        </p:pic>
        <p:cxnSp>
          <p:nvCxnSpPr>
            <p:cNvPr id="16" name="Curved Connector 15"/>
            <p:cNvCxnSpPr/>
            <p:nvPr/>
          </p:nvCxnSpPr>
          <p:spPr>
            <a:xfrm rot="16200000" flipH="1">
              <a:off x="4938207" y="2268402"/>
              <a:ext cx="2598582" cy="1818550"/>
            </a:xfrm>
            <a:prstGeom prst="curvedConnector3">
              <a:avLst>
                <a:gd name="adj1" fmla="val 50000"/>
              </a:avLst>
            </a:prstGeom>
            <a:ln>
              <a:headEnd type="triangle"/>
              <a:tailEnd type="triangle"/>
            </a:ln>
          </p:spPr>
          <p:style>
            <a:lnRef idx="3">
              <a:schemeClr val="dk1"/>
            </a:lnRef>
            <a:fillRef idx="0">
              <a:schemeClr val="dk1"/>
            </a:fillRef>
            <a:effectRef idx="2">
              <a:schemeClr val="dk1"/>
            </a:effectRef>
            <a:fontRef idx="minor">
              <a:schemeClr val="tx1"/>
            </a:fontRef>
          </p:style>
        </p:cxnSp>
        <p:sp>
          <p:nvSpPr>
            <p:cNvPr id="24" name="Cloud Callout 23"/>
            <p:cNvSpPr/>
            <p:nvPr/>
          </p:nvSpPr>
          <p:spPr>
            <a:xfrm>
              <a:off x="2554089" y="1289784"/>
              <a:ext cx="949508" cy="663125"/>
            </a:xfrm>
            <a:prstGeom prst="cloudCallout">
              <a:avLst>
                <a:gd name="adj1" fmla="val -51268"/>
                <a:gd name="adj2" fmla="val 58641"/>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200"/>
                <a:t>Cloud Server</a:t>
              </a:r>
              <a:endParaRPr lang="en-IN" sz="1200" dirty="0"/>
            </a:p>
          </p:txBody>
        </p:sp>
        <p:cxnSp>
          <p:nvCxnSpPr>
            <p:cNvPr id="14" name="Curved Connector 13"/>
            <p:cNvCxnSpPr/>
            <p:nvPr/>
          </p:nvCxnSpPr>
          <p:spPr>
            <a:xfrm rot="10800000" flipV="1">
              <a:off x="1664018" y="1598691"/>
              <a:ext cx="2729629" cy="2328006"/>
            </a:xfrm>
            <a:prstGeom prst="curvedConnector3">
              <a:avLst/>
            </a:prstGeom>
            <a:ln>
              <a:tailEnd type="triangle"/>
            </a:ln>
          </p:spPr>
          <p:style>
            <a:lnRef idx="3">
              <a:schemeClr val="dk1"/>
            </a:lnRef>
            <a:fillRef idx="0">
              <a:schemeClr val="dk1"/>
            </a:fillRef>
            <a:effectRef idx="2">
              <a:schemeClr val="dk1"/>
            </a:effectRef>
            <a:fontRef idx="minor">
              <a:schemeClr val="tx1"/>
            </a:fontRef>
          </p:style>
        </p:cxnSp>
        <p:cxnSp>
          <p:nvCxnSpPr>
            <p:cNvPr id="15" name="Curved Connector 14"/>
            <p:cNvCxnSpPr/>
            <p:nvPr/>
          </p:nvCxnSpPr>
          <p:spPr>
            <a:xfrm rot="5400000" flipH="1" flipV="1">
              <a:off x="1265164" y="2589883"/>
              <a:ext cx="1661384" cy="815281"/>
            </a:xfrm>
            <a:prstGeom prst="curvedConnector3">
              <a:avLst/>
            </a:prstGeom>
            <a:ln w="952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17" name="Picture 6" descr="Message - Free computer icon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512" y="2888365"/>
              <a:ext cx="1588603" cy="1588603"/>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p:cNvSpPr/>
            <p:nvPr/>
          </p:nvSpPr>
          <p:spPr>
            <a:xfrm>
              <a:off x="202879" y="3181886"/>
              <a:ext cx="1366040" cy="646331"/>
            </a:xfrm>
            <a:prstGeom prst="rect">
              <a:avLst/>
            </a:prstGeom>
            <a:solidFill>
              <a:schemeClr val="tx1">
                <a:lumMod val="85000"/>
                <a:lumOff val="15000"/>
              </a:schemeClr>
            </a:solidFill>
          </p:spPr>
          <p:txBody>
            <a:bodyPr wrap="square">
              <a:spAutoFit/>
            </a:bodyPr>
            <a:lstStyle/>
            <a:p>
              <a:pPr algn="ctr"/>
              <a:r>
                <a:rPr lang="en-AU" dirty="0">
                  <a:solidFill>
                    <a:schemeClr val="bg1"/>
                  </a:solidFill>
                  <a:latin typeface="Times New Roman" panose="02020603050405020304" pitchFamily="18" charset="0"/>
                  <a:cs typeface="Times New Roman" panose="02020603050405020304" pitchFamily="18" charset="0"/>
                </a:rPr>
                <a:t>Municipal Corporation</a:t>
              </a:r>
              <a:endParaRPr lang="en-IN" dirty="0">
                <a:solidFill>
                  <a:schemeClr val="bg1"/>
                </a:solidFill>
              </a:endParaRPr>
            </a:p>
          </p:txBody>
        </p:sp>
      </p:grpSp>
      <p:sp>
        <p:nvSpPr>
          <p:cNvPr id="3" name="Rectangle 2"/>
          <p:cNvSpPr/>
          <p:nvPr/>
        </p:nvSpPr>
        <p:spPr>
          <a:xfrm>
            <a:off x="188536" y="132822"/>
            <a:ext cx="3063724" cy="369332"/>
          </a:xfrm>
          <a:prstGeom prst="rect">
            <a:avLst/>
          </a:prstGeom>
        </p:spPr>
        <p:txBody>
          <a:bodyPr wrap="none">
            <a:spAutoFit/>
          </a:bodyPr>
          <a:lstStyle/>
          <a:p>
            <a:r>
              <a:rPr lang="en-US" b="1" dirty="0">
                <a:solidFill>
                  <a:srgbClr val="17740A"/>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SYSTEM ARCHITECTURE</a:t>
            </a:r>
            <a:endParaRPr lang="en-IN" b="1" dirty="0">
              <a:solidFill>
                <a:srgbClr val="17740A"/>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500576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122669" y="2677281"/>
            <a:ext cx="5132764" cy="523220"/>
          </a:xfrm>
          <a:prstGeom prst="rect">
            <a:avLst/>
          </a:prstGeom>
          <a:noFill/>
        </p:spPr>
        <p:txBody>
          <a:bodyPr wrap="square" rtlCol="0">
            <a:spAutoFit/>
          </a:bodyPr>
          <a:lstStyle/>
          <a:p>
            <a:pPr algn="ctr"/>
            <a:r>
              <a:rPr lang="en-US" sz="2800" b="1" dirty="0">
                <a:solidFill>
                  <a:schemeClr val="accent6">
                    <a:lumMod val="7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REQUIREMENTS </a:t>
            </a:r>
          </a:p>
        </p:txBody>
      </p:sp>
      <p:cxnSp>
        <p:nvCxnSpPr>
          <p:cNvPr id="6" name="Straight Connector 5"/>
          <p:cNvCxnSpPr/>
          <p:nvPr/>
        </p:nvCxnSpPr>
        <p:spPr>
          <a:xfrm>
            <a:off x="188536" y="539014"/>
            <a:ext cx="8738648" cy="0"/>
          </a:xfrm>
          <a:prstGeom prst="line">
            <a:avLst/>
          </a:prstGeom>
          <a:ln w="63500" cmpd="thickThin">
            <a:tailEnd type="diamond"/>
          </a:ln>
        </p:spPr>
        <p:style>
          <a:lnRef idx="3">
            <a:schemeClr val="accent2"/>
          </a:lnRef>
          <a:fillRef idx="0">
            <a:schemeClr val="accent2"/>
          </a:fillRef>
          <a:effectRef idx="2">
            <a:schemeClr val="accent2"/>
          </a:effectRef>
          <a:fontRef idx="minor">
            <a:schemeClr val="tx1"/>
          </a:fontRef>
        </p:style>
      </p:cxnSp>
      <p:cxnSp>
        <p:nvCxnSpPr>
          <p:cNvPr id="7" name="Straight Connector 6"/>
          <p:cNvCxnSpPr/>
          <p:nvPr/>
        </p:nvCxnSpPr>
        <p:spPr>
          <a:xfrm>
            <a:off x="218385" y="6385207"/>
            <a:ext cx="8738648" cy="0"/>
          </a:xfrm>
          <a:prstGeom prst="line">
            <a:avLst/>
          </a:prstGeom>
          <a:ln w="63500" cmpd="thickThin">
            <a:headEnd type="diamond"/>
            <a:tailEnd type="none"/>
          </a:ln>
        </p:spPr>
        <p:style>
          <a:lnRef idx="3">
            <a:schemeClr val="accent2"/>
          </a:lnRef>
          <a:fillRef idx="0">
            <a:schemeClr val="accent2"/>
          </a:fillRef>
          <a:effectRef idx="2">
            <a:schemeClr val="accent2"/>
          </a:effectRef>
          <a:fontRef idx="minor">
            <a:schemeClr val="tx1"/>
          </a:fontRef>
        </p:style>
      </p:cxnSp>
      <p:sp>
        <p:nvSpPr>
          <p:cNvPr id="8" name="TextBox 7"/>
          <p:cNvSpPr txBox="1"/>
          <p:nvPr/>
        </p:nvSpPr>
        <p:spPr>
          <a:xfrm>
            <a:off x="461913" y="6458928"/>
            <a:ext cx="8454276" cy="307777"/>
          </a:xfrm>
          <a:prstGeom prst="rect">
            <a:avLst/>
          </a:prstGeom>
          <a:noFill/>
        </p:spPr>
        <p:txBody>
          <a:bodyPr wrap="square" rtlCol="0">
            <a:spAutoFit/>
          </a:bodyPr>
          <a:lstStyle/>
          <a:p>
            <a:pPr algn="r"/>
            <a:r>
              <a:rPr lang="en-IN" sz="1400" b="1" dirty="0">
                <a:solidFill>
                  <a:srgbClr val="17740A"/>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GRTIET, Department of Electronics and Communication Engineering</a:t>
            </a:r>
          </a:p>
        </p:txBody>
      </p:sp>
    </p:spTree>
    <p:extLst>
      <p:ext uri="{BB962C8B-B14F-4D97-AF65-F5344CB8AC3E}">
        <p14:creationId xmlns:p14="http://schemas.microsoft.com/office/powerpoint/2010/main" val="32398200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61912" y="146178"/>
            <a:ext cx="7604401" cy="369332"/>
          </a:xfrm>
          <a:prstGeom prst="rect">
            <a:avLst/>
          </a:prstGeom>
          <a:noFill/>
        </p:spPr>
        <p:txBody>
          <a:bodyPr wrap="square" rtlCol="0">
            <a:spAutoFit/>
          </a:bodyPr>
          <a:lstStyle/>
          <a:p>
            <a:r>
              <a:rPr lang="en-US" b="1" dirty="0">
                <a:solidFill>
                  <a:schemeClr val="accent6">
                    <a:lumMod val="7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REQUIREMENTS </a:t>
            </a:r>
          </a:p>
        </p:txBody>
      </p:sp>
      <p:cxnSp>
        <p:nvCxnSpPr>
          <p:cNvPr id="6" name="Straight Connector 5"/>
          <p:cNvCxnSpPr/>
          <p:nvPr/>
        </p:nvCxnSpPr>
        <p:spPr>
          <a:xfrm>
            <a:off x="188536" y="539014"/>
            <a:ext cx="8738648" cy="0"/>
          </a:xfrm>
          <a:prstGeom prst="line">
            <a:avLst/>
          </a:prstGeom>
          <a:ln w="63500" cmpd="thickThin">
            <a:tailEnd type="diamond"/>
          </a:ln>
        </p:spPr>
        <p:style>
          <a:lnRef idx="3">
            <a:schemeClr val="accent2"/>
          </a:lnRef>
          <a:fillRef idx="0">
            <a:schemeClr val="accent2"/>
          </a:fillRef>
          <a:effectRef idx="2">
            <a:schemeClr val="accent2"/>
          </a:effectRef>
          <a:fontRef idx="minor">
            <a:schemeClr val="tx1"/>
          </a:fontRef>
        </p:style>
      </p:cxnSp>
      <p:cxnSp>
        <p:nvCxnSpPr>
          <p:cNvPr id="7" name="Straight Connector 6"/>
          <p:cNvCxnSpPr/>
          <p:nvPr/>
        </p:nvCxnSpPr>
        <p:spPr>
          <a:xfrm>
            <a:off x="218385" y="6385207"/>
            <a:ext cx="8738648" cy="0"/>
          </a:xfrm>
          <a:prstGeom prst="line">
            <a:avLst/>
          </a:prstGeom>
          <a:ln w="63500" cmpd="thickThin">
            <a:headEnd type="diamond"/>
            <a:tailEnd type="none"/>
          </a:ln>
        </p:spPr>
        <p:style>
          <a:lnRef idx="3">
            <a:schemeClr val="accent2"/>
          </a:lnRef>
          <a:fillRef idx="0">
            <a:schemeClr val="accent2"/>
          </a:fillRef>
          <a:effectRef idx="2">
            <a:schemeClr val="accent2"/>
          </a:effectRef>
          <a:fontRef idx="minor">
            <a:schemeClr val="tx1"/>
          </a:fontRef>
        </p:style>
      </p:cxnSp>
      <p:sp>
        <p:nvSpPr>
          <p:cNvPr id="8" name="TextBox 7"/>
          <p:cNvSpPr txBox="1"/>
          <p:nvPr/>
        </p:nvSpPr>
        <p:spPr>
          <a:xfrm>
            <a:off x="461913" y="6458928"/>
            <a:ext cx="8454276" cy="307777"/>
          </a:xfrm>
          <a:prstGeom prst="rect">
            <a:avLst/>
          </a:prstGeom>
          <a:noFill/>
        </p:spPr>
        <p:txBody>
          <a:bodyPr wrap="square" rtlCol="0">
            <a:spAutoFit/>
          </a:bodyPr>
          <a:lstStyle/>
          <a:p>
            <a:pPr algn="r"/>
            <a:r>
              <a:rPr lang="en-IN" sz="1400" b="1" dirty="0">
                <a:solidFill>
                  <a:srgbClr val="17740A"/>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GRTIET, Department of Electronics and Communication Engineering</a:t>
            </a:r>
          </a:p>
        </p:txBody>
      </p:sp>
      <p:graphicFrame>
        <p:nvGraphicFramePr>
          <p:cNvPr id="2" name="Table 1"/>
          <p:cNvGraphicFramePr>
            <a:graphicFrameLocks noGrp="1"/>
          </p:cNvGraphicFramePr>
          <p:nvPr/>
        </p:nvGraphicFramePr>
        <p:xfrm>
          <a:off x="863600" y="915760"/>
          <a:ext cx="7628890" cy="5192940"/>
        </p:xfrm>
        <a:graphic>
          <a:graphicData uri="http://schemas.openxmlformats.org/drawingml/2006/table">
            <a:tbl>
              <a:tblPr firstRow="1" bandRow="1">
                <a:tableStyleId>{BC89EF96-8CEA-46FF-86C4-4CE0E7609802}</a:tableStyleId>
              </a:tblPr>
              <a:tblGrid>
                <a:gridCol w="3997158">
                  <a:extLst>
                    <a:ext uri="{9D8B030D-6E8A-4147-A177-3AD203B41FA5}">
                      <a16:colId xmlns:a16="http://schemas.microsoft.com/office/drawing/2014/main" val="3079923208"/>
                    </a:ext>
                  </a:extLst>
                </a:gridCol>
                <a:gridCol w="3631732">
                  <a:extLst>
                    <a:ext uri="{9D8B030D-6E8A-4147-A177-3AD203B41FA5}">
                      <a16:colId xmlns:a16="http://schemas.microsoft.com/office/drawing/2014/main" val="380420875"/>
                    </a:ext>
                  </a:extLst>
                </a:gridCol>
              </a:tblGrid>
              <a:tr h="793366">
                <a:tc>
                  <a:txBody>
                    <a:bodyPr/>
                    <a:lstStyle/>
                    <a:p>
                      <a:pPr algn="ctr"/>
                      <a:r>
                        <a:rPr lang="en-US" sz="1900" dirty="0">
                          <a:solidFill>
                            <a:srgbClr val="FF0000"/>
                          </a:solidFill>
                          <a:latin typeface="Times New Roman" panose="02020603050405020304" pitchFamily="18" charset="0"/>
                          <a:cs typeface="Times New Roman" panose="02020603050405020304" pitchFamily="18" charset="0"/>
                        </a:rPr>
                        <a:t>HARDWARE REQUIREMENTS</a:t>
                      </a:r>
                      <a:endParaRPr lang="en-IN" sz="1900" dirty="0">
                        <a:solidFill>
                          <a:srgbClr val="FF0000"/>
                        </a:solidFill>
                        <a:latin typeface="Times New Roman" panose="02020603050405020304" pitchFamily="18" charset="0"/>
                        <a:cs typeface="Times New Roman" panose="02020603050405020304" pitchFamily="18" charset="0"/>
                      </a:endParaRPr>
                    </a:p>
                  </a:txBody>
                  <a:tcPr anchor="ctr"/>
                </a:tc>
                <a:tc>
                  <a:txBody>
                    <a:bodyPr/>
                    <a:lstStyle/>
                    <a:p>
                      <a:pPr algn="ctr"/>
                      <a:r>
                        <a:rPr lang="en-US" sz="1900" dirty="0">
                          <a:solidFill>
                            <a:srgbClr val="FF0000"/>
                          </a:solidFill>
                          <a:latin typeface="Times New Roman" panose="02020603050405020304" pitchFamily="18" charset="0"/>
                          <a:cs typeface="Times New Roman" panose="02020603050405020304" pitchFamily="18" charset="0"/>
                        </a:rPr>
                        <a:t>SOFTWARE REQUIREMANTS</a:t>
                      </a:r>
                      <a:r>
                        <a:rPr lang="en-US" sz="1900" baseline="0" dirty="0">
                          <a:solidFill>
                            <a:srgbClr val="FF0000"/>
                          </a:solidFill>
                          <a:latin typeface="Times New Roman" panose="02020603050405020304" pitchFamily="18" charset="0"/>
                          <a:cs typeface="Times New Roman" panose="02020603050405020304" pitchFamily="18" charset="0"/>
                        </a:rPr>
                        <a:t> </a:t>
                      </a:r>
                      <a:endParaRPr lang="en-IN" sz="1900" dirty="0">
                        <a:solidFill>
                          <a:srgbClr val="FF0000"/>
                        </a:solidFill>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2703846580"/>
                  </a:ext>
                </a:extLst>
              </a:tr>
              <a:tr h="450776">
                <a:tc>
                  <a:txBody>
                    <a:bodyPr/>
                    <a:lstStyle/>
                    <a:p>
                      <a:pPr algn="l"/>
                      <a:r>
                        <a:rPr lang="en-US" sz="1900" dirty="0">
                          <a:latin typeface="Times New Roman" panose="02020603050405020304" pitchFamily="18" charset="0"/>
                          <a:cs typeface="Times New Roman" panose="02020603050405020304" pitchFamily="18" charset="0"/>
                        </a:rPr>
                        <a:t>Arduino</a:t>
                      </a:r>
                      <a:endParaRPr lang="en-IN" sz="1900" dirty="0">
                        <a:solidFill>
                          <a:schemeClr val="tx1"/>
                        </a:solidFill>
                        <a:latin typeface="Times New Roman" panose="02020603050405020304" pitchFamily="18" charset="0"/>
                        <a:cs typeface="Times New Roman" panose="02020603050405020304" pitchFamily="18" charset="0"/>
                      </a:endParaRPr>
                    </a:p>
                  </a:txBody>
                  <a:tcPr anchor="ctr"/>
                </a:tc>
                <a:tc>
                  <a:txBody>
                    <a:bodyPr/>
                    <a:lstStyle/>
                    <a:p>
                      <a:pPr algn="l"/>
                      <a:r>
                        <a:rPr lang="en-US" sz="1900" dirty="0">
                          <a:latin typeface="Times New Roman" panose="02020603050405020304" pitchFamily="18" charset="0"/>
                          <a:cs typeface="Times New Roman" panose="02020603050405020304" pitchFamily="18" charset="0"/>
                        </a:rPr>
                        <a:t>Arduino</a:t>
                      </a:r>
                      <a:r>
                        <a:rPr lang="en-US" sz="1900" baseline="0" dirty="0">
                          <a:latin typeface="Times New Roman" panose="02020603050405020304" pitchFamily="18" charset="0"/>
                          <a:cs typeface="Times New Roman" panose="02020603050405020304" pitchFamily="18" charset="0"/>
                        </a:rPr>
                        <a:t> IDE </a:t>
                      </a:r>
                      <a:endParaRPr lang="en-IN" sz="19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909765744"/>
                  </a:ext>
                </a:extLst>
              </a:tr>
              <a:tr h="450776">
                <a:tc>
                  <a:txBody>
                    <a:bodyPr/>
                    <a:lstStyle/>
                    <a:p>
                      <a:pPr algn="l"/>
                      <a:r>
                        <a:rPr lang="en-US" sz="1900" dirty="0">
                          <a:latin typeface="Times New Roman" panose="02020603050405020304" pitchFamily="18" charset="0"/>
                          <a:cs typeface="Times New Roman" panose="02020603050405020304" pitchFamily="18" charset="0"/>
                        </a:rPr>
                        <a:t>Gas sensor (MQ2) </a:t>
                      </a:r>
                    </a:p>
                  </a:txBody>
                  <a:tcPr anchor="ctr"/>
                </a:tc>
                <a:tc>
                  <a:txBody>
                    <a:bodyPr/>
                    <a:lstStyle/>
                    <a:p>
                      <a:pPr algn="l"/>
                      <a:r>
                        <a:rPr lang="en-US" sz="1900" dirty="0">
                          <a:latin typeface="Times New Roman" panose="02020603050405020304" pitchFamily="18" charset="0"/>
                          <a:cs typeface="Times New Roman" panose="02020603050405020304" pitchFamily="18" charset="0"/>
                        </a:rPr>
                        <a:t>Programed by C</a:t>
                      </a:r>
                      <a:endParaRPr lang="en-IN" sz="19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14050709"/>
                  </a:ext>
                </a:extLst>
              </a:tr>
              <a:tr h="450776">
                <a:tc>
                  <a:txBody>
                    <a:bodyPr/>
                    <a:lstStyle/>
                    <a:p>
                      <a:pPr algn="l"/>
                      <a:r>
                        <a:rPr lang="en-US" sz="1900" dirty="0">
                          <a:latin typeface="Times New Roman" panose="02020603050405020304" pitchFamily="18" charset="0"/>
                          <a:cs typeface="Times New Roman" panose="02020603050405020304" pitchFamily="18" charset="0"/>
                        </a:rPr>
                        <a:t>IR sensor </a:t>
                      </a:r>
                      <a:endParaRPr lang="en-IN" sz="1900" dirty="0">
                        <a:latin typeface="Times New Roman" panose="02020603050405020304" pitchFamily="18" charset="0"/>
                        <a:cs typeface="Times New Roman" panose="02020603050405020304" pitchFamily="18" charset="0"/>
                      </a:endParaRPr>
                    </a:p>
                  </a:txBody>
                  <a:tcPr anchor="ctr"/>
                </a:tc>
                <a:tc>
                  <a:txBody>
                    <a:bodyPr/>
                    <a:lstStyle/>
                    <a:p>
                      <a:pPr algn="ctr"/>
                      <a:endParaRPr lang="en-IN" sz="19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920511240"/>
                  </a:ext>
                </a:extLst>
              </a:tr>
              <a:tr h="793366">
                <a:tc>
                  <a:txBody>
                    <a:bodyPr/>
                    <a:lstStyle/>
                    <a:p>
                      <a:pPr algn="l"/>
                      <a:r>
                        <a:rPr lang="en-US" sz="1900" dirty="0">
                          <a:latin typeface="Times New Roman" panose="02020603050405020304" pitchFamily="18" charset="0"/>
                          <a:cs typeface="Times New Roman" panose="02020603050405020304" pitchFamily="18" charset="0"/>
                        </a:rPr>
                        <a:t>Ultrasonic Sensor</a:t>
                      </a:r>
                      <a:endParaRPr lang="en-IN" sz="1900" dirty="0">
                        <a:latin typeface="Times New Roman" panose="02020603050405020304" pitchFamily="18" charset="0"/>
                        <a:cs typeface="Times New Roman" panose="02020603050405020304" pitchFamily="18" charset="0"/>
                      </a:endParaRPr>
                    </a:p>
                  </a:txBody>
                  <a:tcPr anchor="ctr"/>
                </a:tc>
                <a:tc>
                  <a:txBody>
                    <a:bodyPr/>
                    <a:lstStyle/>
                    <a:p>
                      <a:pPr algn="ctr"/>
                      <a:endParaRPr lang="en-IN" sz="19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753804834"/>
                  </a:ext>
                </a:extLst>
              </a:tr>
              <a:tr h="450776">
                <a:tc>
                  <a:txBody>
                    <a:bodyPr/>
                    <a:lstStyle/>
                    <a:p>
                      <a:pPr algn="l"/>
                      <a:r>
                        <a:rPr lang="en-US" sz="1900" dirty="0">
                          <a:latin typeface="Times New Roman" panose="02020603050405020304" pitchFamily="18" charset="0"/>
                          <a:cs typeface="Times New Roman" panose="02020603050405020304" pitchFamily="18" charset="0"/>
                        </a:rPr>
                        <a:t>Flow Sensor</a:t>
                      </a:r>
                      <a:endParaRPr lang="en-IN" sz="1900" dirty="0">
                        <a:latin typeface="Times New Roman" panose="02020603050405020304" pitchFamily="18" charset="0"/>
                        <a:cs typeface="Times New Roman" panose="02020603050405020304" pitchFamily="18" charset="0"/>
                      </a:endParaRPr>
                    </a:p>
                  </a:txBody>
                  <a:tcPr anchor="ctr"/>
                </a:tc>
                <a:tc>
                  <a:txBody>
                    <a:bodyPr/>
                    <a:lstStyle/>
                    <a:p>
                      <a:pPr algn="ctr"/>
                      <a:endParaRPr lang="en-US" sz="19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484790399"/>
                  </a:ext>
                </a:extLst>
              </a:tr>
              <a:tr h="450776">
                <a:tc>
                  <a:txBody>
                    <a:bodyPr/>
                    <a:lstStyle/>
                    <a:p>
                      <a:pPr algn="l"/>
                      <a:r>
                        <a:rPr lang="en-US" sz="1900" dirty="0">
                          <a:latin typeface="Times New Roman" panose="02020603050405020304" pitchFamily="18" charset="0"/>
                          <a:cs typeface="Times New Roman" panose="02020603050405020304" pitchFamily="18" charset="0"/>
                        </a:rPr>
                        <a:t>GSM/GPRS module </a:t>
                      </a:r>
                      <a:endParaRPr lang="en-IN" sz="1900" dirty="0">
                        <a:latin typeface="Times New Roman" panose="02020603050405020304" pitchFamily="18" charset="0"/>
                        <a:cs typeface="Times New Roman" panose="02020603050405020304" pitchFamily="18" charset="0"/>
                      </a:endParaRPr>
                    </a:p>
                  </a:txBody>
                  <a:tcPr anchor="ctr"/>
                </a:tc>
                <a:tc>
                  <a:txBody>
                    <a:bodyPr/>
                    <a:lstStyle/>
                    <a:p>
                      <a:pPr algn="ctr"/>
                      <a:endParaRPr lang="en-US" sz="19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23947597"/>
                  </a:ext>
                </a:extLst>
              </a:tr>
              <a:tr h="450776">
                <a:tc>
                  <a:txBody>
                    <a:bodyPr/>
                    <a:lstStyle/>
                    <a:p>
                      <a:pPr algn="l"/>
                      <a:r>
                        <a:rPr lang="en-US" sz="1900" dirty="0">
                          <a:latin typeface="Times New Roman" panose="02020603050405020304" pitchFamily="18" charset="0"/>
                          <a:cs typeface="Times New Roman" panose="02020603050405020304" pitchFamily="18" charset="0"/>
                        </a:rPr>
                        <a:t>LCD</a:t>
                      </a:r>
                      <a:r>
                        <a:rPr lang="en-US" sz="1900" baseline="0" dirty="0">
                          <a:latin typeface="Times New Roman" panose="02020603050405020304" pitchFamily="18" charset="0"/>
                          <a:cs typeface="Times New Roman" panose="02020603050405020304" pitchFamily="18" charset="0"/>
                        </a:rPr>
                        <a:t> </a:t>
                      </a:r>
                      <a:endParaRPr lang="en-IN" sz="1900" dirty="0">
                        <a:latin typeface="Times New Roman" panose="02020603050405020304" pitchFamily="18" charset="0"/>
                        <a:cs typeface="Times New Roman" panose="02020603050405020304" pitchFamily="18" charset="0"/>
                      </a:endParaRPr>
                    </a:p>
                  </a:txBody>
                  <a:tcPr anchor="ctr"/>
                </a:tc>
                <a:tc>
                  <a:txBody>
                    <a:bodyPr/>
                    <a:lstStyle/>
                    <a:p>
                      <a:pPr algn="ctr"/>
                      <a:endParaRPr lang="en-US" sz="19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204482019"/>
                  </a:ext>
                </a:extLst>
              </a:tr>
              <a:tr h="450776">
                <a:tc>
                  <a:txBody>
                    <a:bodyPr/>
                    <a:lstStyle/>
                    <a:p>
                      <a:pPr algn="l"/>
                      <a:r>
                        <a:rPr lang="en-US" sz="1900" dirty="0">
                          <a:latin typeface="Times New Roman" panose="02020603050405020304" pitchFamily="18" charset="0"/>
                          <a:cs typeface="Times New Roman" panose="02020603050405020304" pitchFamily="18" charset="0"/>
                        </a:rPr>
                        <a:t>DTH11 Sensor </a:t>
                      </a:r>
                      <a:endParaRPr lang="en-IN" sz="1900" dirty="0">
                        <a:latin typeface="Times New Roman" panose="02020603050405020304" pitchFamily="18" charset="0"/>
                        <a:cs typeface="Times New Roman" panose="02020603050405020304" pitchFamily="18" charset="0"/>
                      </a:endParaRPr>
                    </a:p>
                  </a:txBody>
                  <a:tcPr anchor="ctr"/>
                </a:tc>
                <a:tc>
                  <a:txBody>
                    <a:bodyPr/>
                    <a:lstStyle/>
                    <a:p>
                      <a:pPr algn="ctr"/>
                      <a:endParaRPr lang="en-US" sz="19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97789130"/>
                  </a:ext>
                </a:extLst>
              </a:tr>
              <a:tr h="450776">
                <a:tc>
                  <a:txBody>
                    <a:bodyPr/>
                    <a:lstStyle/>
                    <a:p>
                      <a:pPr algn="l"/>
                      <a:r>
                        <a:rPr lang="en-US" sz="1900" dirty="0">
                          <a:latin typeface="Times New Roman" panose="02020603050405020304" pitchFamily="18" charset="0"/>
                          <a:cs typeface="Times New Roman" panose="02020603050405020304" pitchFamily="18" charset="0"/>
                        </a:rPr>
                        <a:t>Buzzer</a:t>
                      </a:r>
                      <a:endParaRPr lang="en-IN" sz="1900" dirty="0">
                        <a:latin typeface="Times New Roman" panose="02020603050405020304" pitchFamily="18" charset="0"/>
                        <a:cs typeface="Times New Roman" panose="02020603050405020304" pitchFamily="18" charset="0"/>
                      </a:endParaRPr>
                    </a:p>
                  </a:txBody>
                  <a:tcPr anchor="ctr"/>
                </a:tc>
                <a:tc>
                  <a:txBody>
                    <a:bodyPr/>
                    <a:lstStyle/>
                    <a:p>
                      <a:pPr algn="ctr"/>
                      <a:endParaRPr lang="en-US" sz="19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896275736"/>
                  </a:ext>
                </a:extLst>
              </a:tr>
            </a:tbl>
          </a:graphicData>
        </a:graphic>
      </p:graphicFrame>
    </p:spTree>
    <p:extLst>
      <p:ext uri="{BB962C8B-B14F-4D97-AF65-F5344CB8AC3E}">
        <p14:creationId xmlns:p14="http://schemas.microsoft.com/office/powerpoint/2010/main" val="23435694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61912" y="146178"/>
            <a:ext cx="7604401" cy="400110"/>
          </a:xfrm>
          <a:prstGeom prst="rect">
            <a:avLst/>
          </a:prstGeom>
          <a:noFill/>
        </p:spPr>
        <p:txBody>
          <a:bodyPr wrap="square" rtlCol="0">
            <a:spAutoFit/>
          </a:bodyPr>
          <a:lstStyle/>
          <a:p>
            <a:r>
              <a:rPr lang="en-US" sz="2000" b="1" dirty="0">
                <a:solidFill>
                  <a:srgbClr val="17740A"/>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ARDUINO</a:t>
            </a:r>
            <a:endParaRPr lang="en-IN" b="1" dirty="0">
              <a:solidFill>
                <a:schemeClr val="accent6">
                  <a:lumMod val="7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cxnSp>
        <p:nvCxnSpPr>
          <p:cNvPr id="6" name="Straight Connector 5"/>
          <p:cNvCxnSpPr/>
          <p:nvPr/>
        </p:nvCxnSpPr>
        <p:spPr>
          <a:xfrm>
            <a:off x="188536" y="539014"/>
            <a:ext cx="8738648" cy="0"/>
          </a:xfrm>
          <a:prstGeom prst="line">
            <a:avLst/>
          </a:prstGeom>
          <a:ln w="63500" cmpd="thickThin">
            <a:tailEnd type="diamond"/>
          </a:ln>
        </p:spPr>
        <p:style>
          <a:lnRef idx="3">
            <a:schemeClr val="accent2"/>
          </a:lnRef>
          <a:fillRef idx="0">
            <a:schemeClr val="accent2"/>
          </a:fillRef>
          <a:effectRef idx="2">
            <a:schemeClr val="accent2"/>
          </a:effectRef>
          <a:fontRef idx="minor">
            <a:schemeClr val="tx1"/>
          </a:fontRef>
        </p:style>
      </p:cxnSp>
      <p:cxnSp>
        <p:nvCxnSpPr>
          <p:cNvPr id="7" name="Straight Connector 6"/>
          <p:cNvCxnSpPr/>
          <p:nvPr/>
        </p:nvCxnSpPr>
        <p:spPr>
          <a:xfrm>
            <a:off x="218385" y="6385207"/>
            <a:ext cx="8738648" cy="0"/>
          </a:xfrm>
          <a:prstGeom prst="line">
            <a:avLst/>
          </a:prstGeom>
          <a:ln w="63500" cmpd="thickThin">
            <a:headEnd type="diamond"/>
            <a:tailEnd type="none"/>
          </a:ln>
        </p:spPr>
        <p:style>
          <a:lnRef idx="3">
            <a:schemeClr val="accent2"/>
          </a:lnRef>
          <a:fillRef idx="0">
            <a:schemeClr val="accent2"/>
          </a:fillRef>
          <a:effectRef idx="2">
            <a:schemeClr val="accent2"/>
          </a:effectRef>
          <a:fontRef idx="minor">
            <a:schemeClr val="tx1"/>
          </a:fontRef>
        </p:style>
      </p:cxnSp>
      <p:sp>
        <p:nvSpPr>
          <p:cNvPr id="8" name="TextBox 7"/>
          <p:cNvSpPr txBox="1"/>
          <p:nvPr/>
        </p:nvSpPr>
        <p:spPr>
          <a:xfrm>
            <a:off x="461913" y="6458928"/>
            <a:ext cx="8454276" cy="307777"/>
          </a:xfrm>
          <a:prstGeom prst="rect">
            <a:avLst/>
          </a:prstGeom>
          <a:noFill/>
        </p:spPr>
        <p:txBody>
          <a:bodyPr wrap="square" rtlCol="0">
            <a:spAutoFit/>
          </a:bodyPr>
          <a:lstStyle/>
          <a:p>
            <a:pPr algn="r"/>
            <a:r>
              <a:rPr lang="en-IN" sz="1400" b="1" dirty="0">
                <a:solidFill>
                  <a:srgbClr val="17740A"/>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GRTIET, Department of Electronics and Communication Engineering</a:t>
            </a:r>
          </a:p>
        </p:txBody>
      </p:sp>
      <p:sp>
        <p:nvSpPr>
          <p:cNvPr id="3" name="TextBox 2"/>
          <p:cNvSpPr txBox="1"/>
          <p:nvPr/>
        </p:nvSpPr>
        <p:spPr>
          <a:xfrm>
            <a:off x="653779" y="677386"/>
            <a:ext cx="7808162" cy="1569660"/>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Arduino is an open-source electronics platform based on easy-to-use hardware and software.</a:t>
            </a:r>
          </a:p>
          <a:p>
            <a:r>
              <a:rPr lang="en-US" sz="2000" dirty="0">
                <a:latin typeface="Times New Roman" panose="02020603050405020304" pitchFamily="18" charset="0"/>
                <a:cs typeface="Times New Roman" panose="02020603050405020304" pitchFamily="18" charset="0"/>
              </a:rPr>
              <a:t> </a:t>
            </a:r>
          </a:p>
          <a:p>
            <a:r>
              <a:rPr lang="en-US" b="1" dirty="0">
                <a:latin typeface="Times New Roman" panose="02020603050405020304" pitchFamily="18" charset="0"/>
                <a:cs typeface="Times New Roman" panose="02020603050405020304" pitchFamily="18" charset="0"/>
              </a:rPr>
              <a:t>ARDUINO UNO 3</a:t>
            </a:r>
          </a:p>
          <a:p>
            <a:endParaRPr lang="en-US" dirty="0">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9584" y="2247046"/>
            <a:ext cx="8096250" cy="3114675"/>
          </a:xfrm>
          <a:prstGeom prst="rect">
            <a:avLst/>
          </a:prstGeom>
        </p:spPr>
      </p:pic>
    </p:spTree>
    <p:extLst>
      <p:ext uri="{BB962C8B-B14F-4D97-AF65-F5344CB8AC3E}">
        <p14:creationId xmlns:p14="http://schemas.microsoft.com/office/powerpoint/2010/main" val="3174029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89723" y="237473"/>
            <a:ext cx="7604401" cy="369332"/>
          </a:xfrm>
          <a:prstGeom prst="rect">
            <a:avLst/>
          </a:prstGeom>
          <a:noFill/>
        </p:spPr>
        <p:txBody>
          <a:bodyPr wrap="square" rtlCol="0">
            <a:spAutoFit/>
          </a:bodyPr>
          <a:lstStyle/>
          <a:p>
            <a:r>
              <a:rPr lang="en-US" b="1" dirty="0">
                <a:solidFill>
                  <a:srgbClr val="17740A"/>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ARDUINO</a:t>
            </a:r>
            <a:endParaRPr lang="en-IN" b="1" dirty="0">
              <a:solidFill>
                <a:schemeClr val="accent6">
                  <a:lumMod val="7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cxnSp>
        <p:nvCxnSpPr>
          <p:cNvPr id="6" name="Straight Connector 5"/>
          <p:cNvCxnSpPr/>
          <p:nvPr/>
        </p:nvCxnSpPr>
        <p:spPr>
          <a:xfrm>
            <a:off x="416347" y="630309"/>
            <a:ext cx="8738648" cy="0"/>
          </a:xfrm>
          <a:prstGeom prst="line">
            <a:avLst/>
          </a:prstGeom>
          <a:ln w="63500" cmpd="thickThin">
            <a:tailEnd type="diamond"/>
          </a:ln>
        </p:spPr>
        <p:style>
          <a:lnRef idx="3">
            <a:schemeClr val="accent2"/>
          </a:lnRef>
          <a:fillRef idx="0">
            <a:schemeClr val="accent2"/>
          </a:fillRef>
          <a:effectRef idx="2">
            <a:schemeClr val="accent2"/>
          </a:effectRef>
          <a:fontRef idx="minor">
            <a:schemeClr val="tx1"/>
          </a:fontRef>
        </p:style>
      </p:cxnSp>
      <p:cxnSp>
        <p:nvCxnSpPr>
          <p:cNvPr id="7" name="Straight Connector 6"/>
          <p:cNvCxnSpPr/>
          <p:nvPr/>
        </p:nvCxnSpPr>
        <p:spPr>
          <a:xfrm>
            <a:off x="446196" y="6476502"/>
            <a:ext cx="8738648" cy="0"/>
          </a:xfrm>
          <a:prstGeom prst="line">
            <a:avLst/>
          </a:prstGeom>
          <a:ln w="63500" cmpd="thickThin">
            <a:headEnd type="diamond"/>
            <a:tailEnd type="none"/>
          </a:ln>
        </p:spPr>
        <p:style>
          <a:lnRef idx="3">
            <a:schemeClr val="accent2"/>
          </a:lnRef>
          <a:fillRef idx="0">
            <a:schemeClr val="accent2"/>
          </a:fillRef>
          <a:effectRef idx="2">
            <a:schemeClr val="accent2"/>
          </a:effectRef>
          <a:fontRef idx="minor">
            <a:schemeClr val="tx1"/>
          </a:fontRef>
        </p:style>
      </p:cxnSp>
      <p:sp>
        <p:nvSpPr>
          <p:cNvPr id="8" name="TextBox 7"/>
          <p:cNvSpPr txBox="1"/>
          <p:nvPr/>
        </p:nvSpPr>
        <p:spPr>
          <a:xfrm>
            <a:off x="689724" y="6550223"/>
            <a:ext cx="8454276" cy="307777"/>
          </a:xfrm>
          <a:prstGeom prst="rect">
            <a:avLst/>
          </a:prstGeom>
          <a:noFill/>
        </p:spPr>
        <p:txBody>
          <a:bodyPr wrap="square" rtlCol="0">
            <a:spAutoFit/>
          </a:bodyPr>
          <a:lstStyle/>
          <a:p>
            <a:pPr algn="r"/>
            <a:r>
              <a:rPr lang="en-IN" sz="1400" b="1" dirty="0">
                <a:solidFill>
                  <a:srgbClr val="17740A"/>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GRTIET, Department of Electronics and Communication Engineering</a:t>
            </a:r>
          </a:p>
        </p:txBody>
      </p:sp>
      <p:sp>
        <p:nvSpPr>
          <p:cNvPr id="3" name="TextBox 2"/>
          <p:cNvSpPr txBox="1"/>
          <p:nvPr/>
        </p:nvSpPr>
        <p:spPr>
          <a:xfrm>
            <a:off x="416347" y="768680"/>
            <a:ext cx="8371518" cy="5016758"/>
          </a:xfrm>
          <a:prstGeom prst="rect">
            <a:avLst/>
          </a:prstGeom>
          <a:noFill/>
        </p:spPr>
        <p:txBody>
          <a:bodyPr wrap="square" rtlCol="0">
            <a:spAutoFit/>
          </a:bodyPr>
          <a:lstStyle/>
          <a:p>
            <a:pPr algn="just">
              <a:buFont typeface="Wingdings" panose="05000000000000000000" pitchFamily="2" charset="2"/>
              <a:buChar char="Ø"/>
            </a:pPr>
            <a:r>
              <a:rPr lang="en-IN" sz="2000" dirty="0">
                <a:latin typeface="Times New Roman" panose="02020603050405020304" pitchFamily="18" charset="0"/>
                <a:cs typeface="Times New Roman" panose="02020603050405020304" pitchFamily="18" charset="0"/>
              </a:rPr>
              <a:t>In the Smart Cities Manhole Cover Management System based on </a:t>
            </a:r>
            <a:r>
              <a:rPr lang="en-IN" sz="2000" dirty="0" err="1">
                <a:latin typeface="Times New Roman" panose="02020603050405020304" pitchFamily="18" charset="0"/>
                <a:cs typeface="Times New Roman" panose="02020603050405020304" pitchFamily="18" charset="0"/>
              </a:rPr>
              <a:t>IoT</a:t>
            </a:r>
            <a:r>
              <a:rPr lang="en-IN" sz="2000" dirty="0">
                <a:latin typeface="Times New Roman" panose="02020603050405020304" pitchFamily="18" charset="0"/>
                <a:cs typeface="Times New Roman" panose="02020603050405020304" pitchFamily="18" charset="0"/>
              </a:rPr>
              <a:t> edge computing, an Arduino board is used to process data collected by the sensors. </a:t>
            </a:r>
          </a:p>
          <a:p>
            <a:pPr algn="just">
              <a:buFont typeface="Wingdings" panose="05000000000000000000" pitchFamily="2" charset="2"/>
              <a:buChar char="Ø"/>
            </a:pPr>
            <a:endParaRPr lang="en-IN" sz="2000"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Ø"/>
            </a:pPr>
            <a:r>
              <a:rPr lang="en-IN" sz="2000" dirty="0">
                <a:latin typeface="Times New Roman" panose="02020603050405020304" pitchFamily="18" charset="0"/>
                <a:cs typeface="Times New Roman" panose="02020603050405020304" pitchFamily="18" charset="0"/>
              </a:rPr>
              <a:t>The board is responsible for triggering alerts and communicating with other components of the system. </a:t>
            </a:r>
          </a:p>
          <a:p>
            <a:pPr algn="just">
              <a:buFont typeface="Wingdings" panose="05000000000000000000" pitchFamily="2" charset="2"/>
              <a:buChar char="Ø"/>
            </a:pPr>
            <a:endParaRPr lang="en-IN" sz="2000"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Ø"/>
            </a:pPr>
            <a:r>
              <a:rPr lang="en-IN" sz="2000" dirty="0">
                <a:latin typeface="Times New Roman" panose="02020603050405020304" pitchFamily="18" charset="0"/>
                <a:cs typeface="Times New Roman" panose="02020603050405020304" pitchFamily="18" charset="0"/>
              </a:rPr>
              <a:t>The Arduino board is connected to sensors such as flow sensors, IR sensors, and ultrasonic sensors that collect data on liquid flow, object presence, and liquid level in the manhole.</a:t>
            </a:r>
          </a:p>
          <a:p>
            <a:pPr algn="just">
              <a:buFont typeface="Wingdings" panose="05000000000000000000" pitchFamily="2" charset="2"/>
              <a:buChar char="Ø"/>
            </a:pPr>
            <a:endParaRPr lang="en-IN" sz="2000"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The data collected by the sensors is then processed by the Arduino board, which triggers alerts if any issues are detected with the manhole cover. </a:t>
            </a:r>
          </a:p>
          <a:p>
            <a:pPr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The Arduino board communicates with other components of the system, such as the GSM module, which is responsible for sending SMS alerts to concerned authorities.</a:t>
            </a:r>
            <a:endParaRPr lang="en-IN" sz="2000" dirty="0"/>
          </a:p>
        </p:txBody>
      </p:sp>
    </p:spTree>
    <p:extLst>
      <p:ext uri="{BB962C8B-B14F-4D97-AF65-F5344CB8AC3E}">
        <p14:creationId xmlns:p14="http://schemas.microsoft.com/office/powerpoint/2010/main" val="4336464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61912" y="146178"/>
            <a:ext cx="7604401" cy="369332"/>
          </a:xfrm>
          <a:prstGeom prst="rect">
            <a:avLst/>
          </a:prstGeom>
          <a:noFill/>
        </p:spPr>
        <p:txBody>
          <a:bodyPr wrap="square" rtlCol="0">
            <a:spAutoFit/>
          </a:bodyPr>
          <a:lstStyle/>
          <a:p>
            <a:r>
              <a:rPr lang="en-US" b="1" dirty="0">
                <a:solidFill>
                  <a:srgbClr val="17740A"/>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ARDUINO</a:t>
            </a:r>
            <a:endParaRPr lang="en-IN" b="1" dirty="0">
              <a:solidFill>
                <a:schemeClr val="accent6">
                  <a:lumMod val="7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cxnSp>
        <p:nvCxnSpPr>
          <p:cNvPr id="6" name="Straight Connector 5"/>
          <p:cNvCxnSpPr/>
          <p:nvPr/>
        </p:nvCxnSpPr>
        <p:spPr>
          <a:xfrm>
            <a:off x="188536" y="539014"/>
            <a:ext cx="8738648" cy="0"/>
          </a:xfrm>
          <a:prstGeom prst="line">
            <a:avLst/>
          </a:prstGeom>
          <a:ln w="63500" cmpd="thickThin">
            <a:tailEnd type="diamond"/>
          </a:ln>
        </p:spPr>
        <p:style>
          <a:lnRef idx="3">
            <a:schemeClr val="accent2"/>
          </a:lnRef>
          <a:fillRef idx="0">
            <a:schemeClr val="accent2"/>
          </a:fillRef>
          <a:effectRef idx="2">
            <a:schemeClr val="accent2"/>
          </a:effectRef>
          <a:fontRef idx="minor">
            <a:schemeClr val="tx1"/>
          </a:fontRef>
        </p:style>
      </p:cxnSp>
      <p:cxnSp>
        <p:nvCxnSpPr>
          <p:cNvPr id="7" name="Straight Connector 6"/>
          <p:cNvCxnSpPr/>
          <p:nvPr/>
        </p:nvCxnSpPr>
        <p:spPr>
          <a:xfrm>
            <a:off x="218385" y="6385207"/>
            <a:ext cx="8738648" cy="0"/>
          </a:xfrm>
          <a:prstGeom prst="line">
            <a:avLst/>
          </a:prstGeom>
          <a:ln w="63500" cmpd="thickThin">
            <a:headEnd type="diamond"/>
            <a:tailEnd type="none"/>
          </a:ln>
        </p:spPr>
        <p:style>
          <a:lnRef idx="3">
            <a:schemeClr val="accent2"/>
          </a:lnRef>
          <a:fillRef idx="0">
            <a:schemeClr val="accent2"/>
          </a:fillRef>
          <a:effectRef idx="2">
            <a:schemeClr val="accent2"/>
          </a:effectRef>
          <a:fontRef idx="minor">
            <a:schemeClr val="tx1"/>
          </a:fontRef>
        </p:style>
      </p:cxnSp>
      <p:sp>
        <p:nvSpPr>
          <p:cNvPr id="8" name="TextBox 7"/>
          <p:cNvSpPr txBox="1"/>
          <p:nvPr/>
        </p:nvSpPr>
        <p:spPr>
          <a:xfrm>
            <a:off x="461913" y="6458928"/>
            <a:ext cx="8454276" cy="307777"/>
          </a:xfrm>
          <a:prstGeom prst="rect">
            <a:avLst/>
          </a:prstGeom>
          <a:noFill/>
        </p:spPr>
        <p:txBody>
          <a:bodyPr wrap="square" rtlCol="0">
            <a:spAutoFit/>
          </a:bodyPr>
          <a:lstStyle/>
          <a:p>
            <a:pPr algn="r"/>
            <a:r>
              <a:rPr lang="en-IN" sz="1400" b="1" dirty="0">
                <a:solidFill>
                  <a:srgbClr val="17740A"/>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GRTIET, Department of Electronics and Communication Engineering</a:t>
            </a:r>
          </a:p>
        </p:txBody>
      </p:sp>
      <p:graphicFrame>
        <p:nvGraphicFramePr>
          <p:cNvPr id="11" name="Table 10"/>
          <p:cNvGraphicFramePr>
            <a:graphicFrameLocks noGrp="1"/>
          </p:cNvGraphicFramePr>
          <p:nvPr>
            <p:extLst>
              <p:ext uri="{D42A27DB-BD31-4B8C-83A1-F6EECF244321}">
                <p14:modId xmlns:p14="http://schemas.microsoft.com/office/powerpoint/2010/main" val="915706414"/>
              </p:ext>
            </p:extLst>
          </p:nvPr>
        </p:nvGraphicFramePr>
        <p:xfrm>
          <a:off x="615916" y="1559292"/>
          <a:ext cx="3228967" cy="3960560"/>
        </p:xfrm>
        <a:graphic>
          <a:graphicData uri="http://schemas.openxmlformats.org/drawingml/2006/table">
            <a:tbl>
              <a:tblPr>
                <a:tableStyleId>{616DA210-FB5B-4158-B5E0-FEB733F419BA}</a:tableStyleId>
              </a:tblPr>
              <a:tblGrid>
                <a:gridCol w="1349349">
                  <a:extLst>
                    <a:ext uri="{9D8B030D-6E8A-4147-A177-3AD203B41FA5}">
                      <a16:colId xmlns:a16="http://schemas.microsoft.com/office/drawing/2014/main" val="490159936"/>
                    </a:ext>
                  </a:extLst>
                </a:gridCol>
                <a:gridCol w="1879618">
                  <a:extLst>
                    <a:ext uri="{9D8B030D-6E8A-4147-A177-3AD203B41FA5}">
                      <a16:colId xmlns:a16="http://schemas.microsoft.com/office/drawing/2014/main" val="1296623093"/>
                    </a:ext>
                  </a:extLst>
                </a:gridCol>
              </a:tblGrid>
              <a:tr h="135161">
                <a:tc>
                  <a:txBody>
                    <a:bodyPr/>
                    <a:lstStyle/>
                    <a:p>
                      <a:pPr algn="ctr" fontAlgn="t"/>
                      <a:r>
                        <a:rPr lang="en-IN" sz="1200" b="1" dirty="0">
                          <a:effectLst/>
                          <a:latin typeface="Times New Roman" panose="02020603050405020304" pitchFamily="18" charset="0"/>
                          <a:cs typeface="Times New Roman" panose="02020603050405020304" pitchFamily="18" charset="0"/>
                        </a:rPr>
                        <a:t>Pin Category</a:t>
                      </a:r>
                    </a:p>
                  </a:txBody>
                  <a:tcPr marL="13331" marR="13331" marT="13331" marB="13331"/>
                </a:tc>
                <a:tc>
                  <a:txBody>
                    <a:bodyPr/>
                    <a:lstStyle/>
                    <a:p>
                      <a:pPr algn="ctr" fontAlgn="t"/>
                      <a:r>
                        <a:rPr lang="en-IN" sz="1200" b="1" dirty="0">
                          <a:effectLst/>
                          <a:latin typeface="Times New Roman" panose="02020603050405020304" pitchFamily="18" charset="0"/>
                          <a:cs typeface="Times New Roman" panose="02020603050405020304" pitchFamily="18" charset="0"/>
                        </a:rPr>
                        <a:t>Pin Name</a:t>
                      </a:r>
                    </a:p>
                  </a:txBody>
                  <a:tcPr marL="13331" marR="13331" marT="13331" marB="13331"/>
                </a:tc>
                <a:extLst>
                  <a:ext uri="{0D108BD9-81ED-4DB2-BD59-A6C34878D82A}">
                    <a16:rowId xmlns:a16="http://schemas.microsoft.com/office/drawing/2014/main" val="3636260216"/>
                  </a:ext>
                </a:extLst>
              </a:tr>
              <a:tr h="275488">
                <a:tc>
                  <a:txBody>
                    <a:bodyPr/>
                    <a:lstStyle/>
                    <a:p>
                      <a:pPr algn="just" fontAlgn="t"/>
                      <a:r>
                        <a:rPr lang="en-IN" sz="1200" b="1" dirty="0">
                          <a:effectLst/>
                          <a:latin typeface="Times New Roman" panose="02020603050405020304" pitchFamily="18" charset="0"/>
                          <a:cs typeface="Times New Roman" panose="02020603050405020304" pitchFamily="18" charset="0"/>
                        </a:rPr>
                        <a:t>Power</a:t>
                      </a:r>
                    </a:p>
                  </a:txBody>
                  <a:tcPr marL="13331" marR="13331" marT="13331" marB="13331"/>
                </a:tc>
                <a:tc>
                  <a:txBody>
                    <a:bodyPr/>
                    <a:lstStyle/>
                    <a:p>
                      <a:pPr algn="just" fontAlgn="t"/>
                      <a:r>
                        <a:rPr lang="en-IN" sz="1200" b="1" dirty="0">
                          <a:effectLst/>
                          <a:latin typeface="Times New Roman" panose="02020603050405020304" pitchFamily="18" charset="0"/>
                          <a:cs typeface="Times New Roman" panose="02020603050405020304" pitchFamily="18" charset="0"/>
                        </a:rPr>
                        <a:t>Vin, 3.3V, 5V, GND</a:t>
                      </a:r>
                    </a:p>
                  </a:txBody>
                  <a:tcPr marL="13331" marR="13331" marT="13331" marB="13331"/>
                </a:tc>
                <a:extLst>
                  <a:ext uri="{0D108BD9-81ED-4DB2-BD59-A6C34878D82A}">
                    <a16:rowId xmlns:a16="http://schemas.microsoft.com/office/drawing/2014/main" val="3577731343"/>
                  </a:ext>
                </a:extLst>
              </a:tr>
              <a:tr h="262715">
                <a:tc>
                  <a:txBody>
                    <a:bodyPr/>
                    <a:lstStyle/>
                    <a:p>
                      <a:pPr algn="just" fontAlgn="t"/>
                      <a:r>
                        <a:rPr lang="en-IN" sz="1200" b="1">
                          <a:effectLst/>
                          <a:latin typeface="Times New Roman" panose="02020603050405020304" pitchFamily="18" charset="0"/>
                          <a:cs typeface="Times New Roman" panose="02020603050405020304" pitchFamily="18" charset="0"/>
                        </a:rPr>
                        <a:t>Reset</a:t>
                      </a:r>
                    </a:p>
                  </a:txBody>
                  <a:tcPr marL="13331" marR="13331" marT="13331" marB="13331"/>
                </a:tc>
                <a:tc>
                  <a:txBody>
                    <a:bodyPr/>
                    <a:lstStyle/>
                    <a:p>
                      <a:pPr algn="just" fontAlgn="t"/>
                      <a:r>
                        <a:rPr lang="en-IN" sz="1200" b="1">
                          <a:effectLst/>
                          <a:latin typeface="Times New Roman" panose="02020603050405020304" pitchFamily="18" charset="0"/>
                          <a:cs typeface="Times New Roman" panose="02020603050405020304" pitchFamily="18" charset="0"/>
                        </a:rPr>
                        <a:t>Reset</a:t>
                      </a:r>
                    </a:p>
                  </a:txBody>
                  <a:tcPr marL="13331" marR="13331" marT="13331" marB="13331"/>
                </a:tc>
                <a:extLst>
                  <a:ext uri="{0D108BD9-81ED-4DB2-BD59-A6C34878D82A}">
                    <a16:rowId xmlns:a16="http://schemas.microsoft.com/office/drawing/2014/main" val="3738554542"/>
                  </a:ext>
                </a:extLst>
              </a:tr>
              <a:tr h="425777">
                <a:tc>
                  <a:txBody>
                    <a:bodyPr/>
                    <a:lstStyle/>
                    <a:p>
                      <a:pPr algn="just" fontAlgn="t"/>
                      <a:r>
                        <a:rPr lang="en-IN" sz="1200" b="1">
                          <a:effectLst/>
                          <a:latin typeface="Times New Roman" panose="02020603050405020304" pitchFamily="18" charset="0"/>
                          <a:cs typeface="Times New Roman" panose="02020603050405020304" pitchFamily="18" charset="0"/>
                        </a:rPr>
                        <a:t>Analog Pins</a:t>
                      </a:r>
                    </a:p>
                  </a:txBody>
                  <a:tcPr marL="13331" marR="13331" marT="13331" marB="13331"/>
                </a:tc>
                <a:tc>
                  <a:txBody>
                    <a:bodyPr/>
                    <a:lstStyle/>
                    <a:p>
                      <a:pPr algn="just" fontAlgn="t"/>
                      <a:r>
                        <a:rPr lang="en-IN" sz="1200" b="1">
                          <a:effectLst/>
                          <a:latin typeface="Times New Roman" panose="02020603050405020304" pitchFamily="18" charset="0"/>
                          <a:cs typeface="Times New Roman" panose="02020603050405020304" pitchFamily="18" charset="0"/>
                        </a:rPr>
                        <a:t>A0 – A5</a:t>
                      </a:r>
                    </a:p>
                  </a:txBody>
                  <a:tcPr marL="13331" marR="13331" marT="13331" marB="13331"/>
                </a:tc>
                <a:extLst>
                  <a:ext uri="{0D108BD9-81ED-4DB2-BD59-A6C34878D82A}">
                    <a16:rowId xmlns:a16="http://schemas.microsoft.com/office/drawing/2014/main" val="856939961"/>
                  </a:ext>
                </a:extLst>
              </a:tr>
              <a:tr h="262715">
                <a:tc>
                  <a:txBody>
                    <a:bodyPr/>
                    <a:lstStyle/>
                    <a:p>
                      <a:pPr algn="just" fontAlgn="t"/>
                      <a:r>
                        <a:rPr lang="en-IN" sz="1200" b="1">
                          <a:effectLst/>
                          <a:latin typeface="Times New Roman" panose="02020603050405020304" pitchFamily="18" charset="0"/>
                          <a:cs typeface="Times New Roman" panose="02020603050405020304" pitchFamily="18" charset="0"/>
                        </a:rPr>
                        <a:t>Input/Output Pins</a:t>
                      </a:r>
                    </a:p>
                  </a:txBody>
                  <a:tcPr marL="13331" marR="13331" marT="13331" marB="13331"/>
                </a:tc>
                <a:tc>
                  <a:txBody>
                    <a:bodyPr/>
                    <a:lstStyle/>
                    <a:p>
                      <a:pPr algn="just" fontAlgn="t"/>
                      <a:r>
                        <a:rPr lang="en-IN" sz="1200" b="1">
                          <a:effectLst/>
                          <a:latin typeface="Times New Roman" panose="02020603050405020304" pitchFamily="18" charset="0"/>
                          <a:cs typeface="Times New Roman" panose="02020603050405020304" pitchFamily="18" charset="0"/>
                        </a:rPr>
                        <a:t>Digital Pins 0 - 13</a:t>
                      </a:r>
                    </a:p>
                  </a:txBody>
                  <a:tcPr marL="13331" marR="13331" marT="13331" marB="13331"/>
                </a:tc>
                <a:extLst>
                  <a:ext uri="{0D108BD9-81ED-4DB2-BD59-A6C34878D82A}">
                    <a16:rowId xmlns:a16="http://schemas.microsoft.com/office/drawing/2014/main" val="876427193"/>
                  </a:ext>
                </a:extLst>
              </a:tr>
              <a:tr h="326399">
                <a:tc>
                  <a:txBody>
                    <a:bodyPr/>
                    <a:lstStyle/>
                    <a:p>
                      <a:pPr algn="just" fontAlgn="t"/>
                      <a:r>
                        <a:rPr lang="en-IN" sz="1200" b="1">
                          <a:effectLst/>
                          <a:latin typeface="Times New Roman" panose="02020603050405020304" pitchFamily="18" charset="0"/>
                          <a:cs typeface="Times New Roman" panose="02020603050405020304" pitchFamily="18" charset="0"/>
                        </a:rPr>
                        <a:t>Serial</a:t>
                      </a:r>
                    </a:p>
                  </a:txBody>
                  <a:tcPr marL="13331" marR="13331" marT="13331" marB="13331"/>
                </a:tc>
                <a:tc>
                  <a:txBody>
                    <a:bodyPr/>
                    <a:lstStyle/>
                    <a:p>
                      <a:pPr algn="just" fontAlgn="t"/>
                      <a:r>
                        <a:rPr lang="en-IN" sz="1200" b="1">
                          <a:effectLst/>
                          <a:latin typeface="Times New Roman" panose="02020603050405020304" pitchFamily="18" charset="0"/>
                          <a:cs typeface="Times New Roman" panose="02020603050405020304" pitchFamily="18" charset="0"/>
                        </a:rPr>
                        <a:t>0(Rx), 1(Tx)</a:t>
                      </a:r>
                    </a:p>
                  </a:txBody>
                  <a:tcPr marL="13331" marR="13331" marT="13331" marB="13331"/>
                </a:tc>
                <a:extLst>
                  <a:ext uri="{0D108BD9-81ED-4DB2-BD59-A6C34878D82A}">
                    <a16:rowId xmlns:a16="http://schemas.microsoft.com/office/drawing/2014/main" val="1555777859"/>
                  </a:ext>
                </a:extLst>
              </a:tr>
              <a:tr h="492001">
                <a:tc>
                  <a:txBody>
                    <a:bodyPr/>
                    <a:lstStyle/>
                    <a:p>
                      <a:pPr algn="just" fontAlgn="t"/>
                      <a:r>
                        <a:rPr lang="en-IN" sz="1200" b="1">
                          <a:effectLst/>
                          <a:latin typeface="Times New Roman" panose="02020603050405020304" pitchFamily="18" charset="0"/>
                          <a:cs typeface="Times New Roman" panose="02020603050405020304" pitchFamily="18" charset="0"/>
                        </a:rPr>
                        <a:t>External Interrupts</a:t>
                      </a:r>
                    </a:p>
                  </a:txBody>
                  <a:tcPr marL="13331" marR="13331" marT="13331" marB="13331"/>
                </a:tc>
                <a:tc>
                  <a:txBody>
                    <a:bodyPr/>
                    <a:lstStyle/>
                    <a:p>
                      <a:pPr algn="just" fontAlgn="t"/>
                      <a:r>
                        <a:rPr lang="en-IN" sz="1200" b="1" dirty="0">
                          <a:effectLst/>
                          <a:latin typeface="Times New Roman" panose="02020603050405020304" pitchFamily="18" charset="0"/>
                          <a:cs typeface="Times New Roman" panose="02020603050405020304" pitchFamily="18" charset="0"/>
                        </a:rPr>
                        <a:t>2, 3</a:t>
                      </a:r>
                    </a:p>
                  </a:txBody>
                  <a:tcPr marL="13331" marR="13331" marT="13331" marB="13331"/>
                </a:tc>
                <a:extLst>
                  <a:ext uri="{0D108BD9-81ED-4DB2-BD59-A6C34878D82A}">
                    <a16:rowId xmlns:a16="http://schemas.microsoft.com/office/drawing/2014/main" val="3235804439"/>
                  </a:ext>
                </a:extLst>
              </a:tr>
              <a:tr h="262715">
                <a:tc>
                  <a:txBody>
                    <a:bodyPr/>
                    <a:lstStyle/>
                    <a:p>
                      <a:pPr algn="just" fontAlgn="t"/>
                      <a:r>
                        <a:rPr lang="en-IN" sz="1200" b="1">
                          <a:effectLst/>
                          <a:latin typeface="Times New Roman" panose="02020603050405020304" pitchFamily="18" charset="0"/>
                          <a:cs typeface="Times New Roman" panose="02020603050405020304" pitchFamily="18" charset="0"/>
                        </a:rPr>
                        <a:t>PWM</a:t>
                      </a:r>
                    </a:p>
                  </a:txBody>
                  <a:tcPr marL="13331" marR="13331" marT="13331" marB="13331"/>
                </a:tc>
                <a:tc>
                  <a:txBody>
                    <a:bodyPr/>
                    <a:lstStyle/>
                    <a:p>
                      <a:pPr algn="just" fontAlgn="t"/>
                      <a:r>
                        <a:rPr lang="en-IN" sz="1200" b="1">
                          <a:effectLst/>
                          <a:latin typeface="Times New Roman" panose="02020603050405020304" pitchFamily="18" charset="0"/>
                          <a:cs typeface="Times New Roman" panose="02020603050405020304" pitchFamily="18" charset="0"/>
                        </a:rPr>
                        <a:t>3, 5, 6, 9, 11</a:t>
                      </a:r>
                    </a:p>
                  </a:txBody>
                  <a:tcPr marL="13331" marR="13331" marT="13331" marB="13331"/>
                </a:tc>
                <a:extLst>
                  <a:ext uri="{0D108BD9-81ED-4DB2-BD59-A6C34878D82A}">
                    <a16:rowId xmlns:a16="http://schemas.microsoft.com/office/drawing/2014/main" val="700090307"/>
                  </a:ext>
                </a:extLst>
              </a:tr>
              <a:tr h="492001">
                <a:tc>
                  <a:txBody>
                    <a:bodyPr/>
                    <a:lstStyle/>
                    <a:p>
                      <a:pPr algn="just" fontAlgn="t"/>
                      <a:r>
                        <a:rPr lang="en-IN" sz="1200" b="1">
                          <a:effectLst/>
                          <a:latin typeface="Times New Roman" panose="02020603050405020304" pitchFamily="18" charset="0"/>
                          <a:cs typeface="Times New Roman" panose="02020603050405020304" pitchFamily="18" charset="0"/>
                        </a:rPr>
                        <a:t>SPI</a:t>
                      </a:r>
                    </a:p>
                  </a:txBody>
                  <a:tcPr marL="13331" marR="13331" marT="13331" marB="13331"/>
                </a:tc>
                <a:tc>
                  <a:txBody>
                    <a:bodyPr/>
                    <a:lstStyle/>
                    <a:p>
                      <a:pPr algn="just" fontAlgn="t"/>
                      <a:r>
                        <a:rPr lang="en-US" sz="1200" b="1">
                          <a:effectLst/>
                          <a:latin typeface="Times New Roman" panose="02020603050405020304" pitchFamily="18" charset="0"/>
                          <a:cs typeface="Times New Roman" panose="02020603050405020304" pitchFamily="18" charset="0"/>
                        </a:rPr>
                        <a:t>10 (SS), 11 (MOSI), 12 (MISO) and 13 (SCK)</a:t>
                      </a:r>
                    </a:p>
                  </a:txBody>
                  <a:tcPr marL="13331" marR="13331" marT="13331" marB="13331"/>
                </a:tc>
                <a:extLst>
                  <a:ext uri="{0D108BD9-81ED-4DB2-BD59-A6C34878D82A}">
                    <a16:rowId xmlns:a16="http://schemas.microsoft.com/office/drawing/2014/main" val="4101460848"/>
                  </a:ext>
                </a:extLst>
              </a:tr>
              <a:tr h="262715">
                <a:tc>
                  <a:txBody>
                    <a:bodyPr/>
                    <a:lstStyle/>
                    <a:p>
                      <a:pPr algn="just" fontAlgn="t"/>
                      <a:r>
                        <a:rPr lang="en-IN" sz="1200" b="1">
                          <a:effectLst/>
                          <a:latin typeface="Times New Roman" panose="02020603050405020304" pitchFamily="18" charset="0"/>
                          <a:cs typeface="Times New Roman" panose="02020603050405020304" pitchFamily="18" charset="0"/>
                        </a:rPr>
                        <a:t>Inbuilt LED</a:t>
                      </a:r>
                    </a:p>
                  </a:txBody>
                  <a:tcPr marL="13331" marR="13331" marT="13331" marB="13331"/>
                </a:tc>
                <a:tc>
                  <a:txBody>
                    <a:bodyPr/>
                    <a:lstStyle/>
                    <a:p>
                      <a:pPr algn="just" fontAlgn="t"/>
                      <a:r>
                        <a:rPr lang="en-IN" sz="1200" b="1">
                          <a:effectLst/>
                          <a:latin typeface="Times New Roman" panose="02020603050405020304" pitchFamily="18" charset="0"/>
                          <a:cs typeface="Times New Roman" panose="02020603050405020304" pitchFamily="18" charset="0"/>
                        </a:rPr>
                        <a:t>13</a:t>
                      </a:r>
                    </a:p>
                  </a:txBody>
                  <a:tcPr marL="13331" marR="13331" marT="13331" marB="13331"/>
                </a:tc>
                <a:extLst>
                  <a:ext uri="{0D108BD9-81ED-4DB2-BD59-A6C34878D82A}">
                    <a16:rowId xmlns:a16="http://schemas.microsoft.com/office/drawing/2014/main" val="3447217078"/>
                  </a:ext>
                </a:extLst>
              </a:tr>
              <a:tr h="262715">
                <a:tc>
                  <a:txBody>
                    <a:bodyPr/>
                    <a:lstStyle/>
                    <a:p>
                      <a:pPr algn="just" fontAlgn="t"/>
                      <a:r>
                        <a:rPr lang="en-IN" sz="1200" b="1">
                          <a:effectLst/>
                          <a:latin typeface="Times New Roman" panose="02020603050405020304" pitchFamily="18" charset="0"/>
                          <a:cs typeface="Times New Roman" panose="02020603050405020304" pitchFamily="18" charset="0"/>
                        </a:rPr>
                        <a:t>TWI</a:t>
                      </a:r>
                    </a:p>
                  </a:txBody>
                  <a:tcPr marL="13331" marR="13331" marT="13331" marB="13331"/>
                </a:tc>
                <a:tc>
                  <a:txBody>
                    <a:bodyPr/>
                    <a:lstStyle/>
                    <a:p>
                      <a:pPr algn="just" fontAlgn="t"/>
                      <a:r>
                        <a:rPr lang="en-IN" sz="1200" b="1">
                          <a:effectLst/>
                          <a:latin typeface="Times New Roman" panose="02020603050405020304" pitchFamily="18" charset="0"/>
                          <a:cs typeface="Times New Roman" panose="02020603050405020304" pitchFamily="18" charset="0"/>
                        </a:rPr>
                        <a:t>A4 (SDA), A5 (SCA)</a:t>
                      </a:r>
                    </a:p>
                  </a:txBody>
                  <a:tcPr marL="13331" marR="13331" marT="13331" marB="13331"/>
                </a:tc>
                <a:extLst>
                  <a:ext uri="{0D108BD9-81ED-4DB2-BD59-A6C34878D82A}">
                    <a16:rowId xmlns:a16="http://schemas.microsoft.com/office/drawing/2014/main" val="3014080627"/>
                  </a:ext>
                </a:extLst>
              </a:tr>
              <a:tr h="425777">
                <a:tc>
                  <a:txBody>
                    <a:bodyPr/>
                    <a:lstStyle/>
                    <a:p>
                      <a:pPr algn="just" fontAlgn="t"/>
                      <a:r>
                        <a:rPr lang="en-IN" sz="1200" b="1">
                          <a:effectLst/>
                          <a:latin typeface="Times New Roman" panose="02020603050405020304" pitchFamily="18" charset="0"/>
                          <a:cs typeface="Times New Roman" panose="02020603050405020304" pitchFamily="18" charset="0"/>
                        </a:rPr>
                        <a:t>AREF</a:t>
                      </a:r>
                    </a:p>
                  </a:txBody>
                  <a:tcPr marL="13331" marR="13331" marT="13331" marB="13331"/>
                </a:tc>
                <a:tc>
                  <a:txBody>
                    <a:bodyPr/>
                    <a:lstStyle/>
                    <a:p>
                      <a:pPr algn="just" fontAlgn="t"/>
                      <a:r>
                        <a:rPr lang="en-IN" sz="1200" b="1" dirty="0">
                          <a:effectLst/>
                          <a:latin typeface="Times New Roman" panose="02020603050405020304" pitchFamily="18" charset="0"/>
                          <a:cs typeface="Times New Roman" panose="02020603050405020304" pitchFamily="18" charset="0"/>
                        </a:rPr>
                        <a:t>AREF</a:t>
                      </a:r>
                    </a:p>
                  </a:txBody>
                  <a:tcPr marL="13331" marR="13331" marT="13331" marB="13331"/>
                </a:tc>
                <a:extLst>
                  <a:ext uri="{0D108BD9-81ED-4DB2-BD59-A6C34878D82A}">
                    <a16:rowId xmlns:a16="http://schemas.microsoft.com/office/drawing/2014/main" val="2033193716"/>
                  </a:ext>
                </a:extLst>
              </a:tr>
            </a:tbl>
          </a:graphicData>
        </a:graphic>
      </p:graphicFrame>
      <p:pic>
        <p:nvPicPr>
          <p:cNvPr id="2054" name="Picture 6" descr="Arduino Pin Configuration: A Detailed Guide (2021) | Robu.i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64112" y="1240353"/>
            <a:ext cx="4627585" cy="46304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77637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13323" y="282999"/>
            <a:ext cx="4532998" cy="369332"/>
          </a:xfrm>
          <a:prstGeom prst="rect">
            <a:avLst/>
          </a:prstGeom>
          <a:noFill/>
        </p:spPr>
        <p:txBody>
          <a:bodyPr wrap="square" rtlCol="0">
            <a:spAutoFit/>
          </a:bodyPr>
          <a:lstStyle/>
          <a:p>
            <a:r>
              <a:rPr lang="en-US" b="1" dirty="0">
                <a:solidFill>
                  <a:srgbClr val="17740A"/>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TABLE OF CONTENT :</a:t>
            </a:r>
            <a:endParaRPr lang="en-IN" b="1" dirty="0">
              <a:solidFill>
                <a:srgbClr val="17740A"/>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cxnSp>
        <p:nvCxnSpPr>
          <p:cNvPr id="6" name="Straight Connector 5"/>
          <p:cNvCxnSpPr/>
          <p:nvPr/>
        </p:nvCxnSpPr>
        <p:spPr>
          <a:xfrm>
            <a:off x="188536" y="836194"/>
            <a:ext cx="8738648" cy="0"/>
          </a:xfrm>
          <a:prstGeom prst="line">
            <a:avLst/>
          </a:prstGeom>
          <a:ln w="63500" cmpd="thickThin">
            <a:tailEnd type="diamond"/>
          </a:ln>
        </p:spPr>
        <p:style>
          <a:lnRef idx="3">
            <a:schemeClr val="accent2"/>
          </a:lnRef>
          <a:fillRef idx="0">
            <a:schemeClr val="accent2"/>
          </a:fillRef>
          <a:effectRef idx="2">
            <a:schemeClr val="accent2"/>
          </a:effectRef>
          <a:fontRef idx="minor">
            <a:schemeClr val="tx1"/>
          </a:fontRef>
        </p:style>
      </p:cxnSp>
      <p:cxnSp>
        <p:nvCxnSpPr>
          <p:cNvPr id="7" name="Straight Connector 6"/>
          <p:cNvCxnSpPr/>
          <p:nvPr/>
        </p:nvCxnSpPr>
        <p:spPr>
          <a:xfrm>
            <a:off x="218385" y="6385207"/>
            <a:ext cx="8738648" cy="0"/>
          </a:xfrm>
          <a:prstGeom prst="line">
            <a:avLst/>
          </a:prstGeom>
          <a:ln w="63500" cmpd="thickThin">
            <a:headEnd type="diamond"/>
            <a:tailEnd type="none"/>
          </a:ln>
        </p:spPr>
        <p:style>
          <a:lnRef idx="3">
            <a:schemeClr val="accent2"/>
          </a:lnRef>
          <a:fillRef idx="0">
            <a:schemeClr val="accent2"/>
          </a:fillRef>
          <a:effectRef idx="2">
            <a:schemeClr val="accent2"/>
          </a:effectRef>
          <a:fontRef idx="minor">
            <a:schemeClr val="tx1"/>
          </a:fontRef>
        </p:style>
      </p:cxnSp>
      <p:sp>
        <p:nvSpPr>
          <p:cNvPr id="8" name="TextBox 7"/>
          <p:cNvSpPr txBox="1"/>
          <p:nvPr/>
        </p:nvSpPr>
        <p:spPr>
          <a:xfrm>
            <a:off x="461913" y="6458928"/>
            <a:ext cx="8454276" cy="307777"/>
          </a:xfrm>
          <a:prstGeom prst="rect">
            <a:avLst/>
          </a:prstGeom>
          <a:noFill/>
        </p:spPr>
        <p:txBody>
          <a:bodyPr wrap="square" rtlCol="0">
            <a:spAutoFit/>
          </a:bodyPr>
          <a:lstStyle/>
          <a:p>
            <a:pPr algn="r"/>
            <a:r>
              <a:rPr lang="en-IN" sz="1400" b="1" dirty="0">
                <a:solidFill>
                  <a:srgbClr val="17740A"/>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GRTIET, Department of Electronics and Communication Engineering</a:t>
            </a:r>
          </a:p>
        </p:txBody>
      </p:sp>
      <p:sp>
        <p:nvSpPr>
          <p:cNvPr id="9" name="TextBox 8"/>
          <p:cNvSpPr txBox="1"/>
          <p:nvPr/>
        </p:nvSpPr>
        <p:spPr>
          <a:xfrm>
            <a:off x="2666237" y="1125367"/>
            <a:ext cx="5180590" cy="4616648"/>
          </a:xfrm>
          <a:prstGeom prst="rect">
            <a:avLst/>
          </a:prstGeom>
          <a:noFill/>
        </p:spPr>
        <p:txBody>
          <a:bodyPr wrap="square" rtlCol="0">
            <a:spAutoFit/>
          </a:bodyPr>
          <a:lstStyle/>
          <a:p>
            <a:pPr marL="342900" indent="-342900">
              <a:lnSpc>
                <a:spcPct val="150000"/>
              </a:lnSpc>
              <a:buFont typeface="Wingdings" panose="05000000000000000000" pitchFamily="2" charset="2"/>
              <a:buChar char="Ø"/>
            </a:pPr>
            <a:r>
              <a:rPr lang="en-IN" sz="1400" b="1" dirty="0">
                <a:latin typeface="Times New Roman" panose="02020603050405020304" pitchFamily="18" charset="0"/>
                <a:ea typeface="Calibri" panose="020F0502020204030204" pitchFamily="34" charset="0"/>
                <a:cs typeface="Times New Roman" panose="02020603050405020304" pitchFamily="18" charset="0"/>
              </a:rPr>
              <a:t>OBJECTIVE</a:t>
            </a:r>
          </a:p>
          <a:p>
            <a:pPr marL="342900" indent="-342900">
              <a:lnSpc>
                <a:spcPct val="150000"/>
              </a:lnSpc>
              <a:buFont typeface="Wingdings" panose="05000000000000000000" pitchFamily="2" charset="2"/>
              <a:buChar char="Ø"/>
            </a:pPr>
            <a:r>
              <a:rPr lang="en-US" sz="1400" b="1" dirty="0">
                <a:effectLst/>
                <a:latin typeface="Times New Roman" panose="02020603050405020304" pitchFamily="18" charset="0"/>
                <a:ea typeface="Calibri" panose="020F0502020204030204" pitchFamily="34" charset="0"/>
                <a:cs typeface="Times New Roman" panose="02020603050405020304" pitchFamily="18" charset="0"/>
              </a:rPr>
              <a:t>INTRODUCTION</a:t>
            </a:r>
            <a:endParaRPr lang="en-IN" sz="1400" b="1"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indent="-342900">
              <a:lnSpc>
                <a:spcPct val="150000"/>
              </a:lnSpc>
              <a:buFont typeface="Wingdings" panose="05000000000000000000" pitchFamily="2" charset="2"/>
              <a:buChar char="Ø"/>
            </a:pPr>
            <a:r>
              <a:rPr lang="en-IN" sz="1400" b="1" dirty="0">
                <a:effectLst/>
                <a:latin typeface="Times New Roman" panose="02020603050405020304" pitchFamily="18" charset="0"/>
                <a:ea typeface="Calibri" panose="020F0502020204030204" pitchFamily="34" charset="0"/>
                <a:cs typeface="Times New Roman" panose="02020603050405020304" pitchFamily="18" charset="0"/>
              </a:rPr>
              <a:t>ABSTRACT</a:t>
            </a:r>
          </a:p>
          <a:p>
            <a:pPr marL="342900" indent="-342900">
              <a:lnSpc>
                <a:spcPct val="150000"/>
              </a:lnSpc>
              <a:buFont typeface="Wingdings" panose="05000000000000000000" pitchFamily="2" charset="2"/>
              <a:buChar char="Ø"/>
            </a:pPr>
            <a:r>
              <a:rPr lang="en-IN" sz="1400" b="1" dirty="0">
                <a:latin typeface="Times New Roman" panose="02020603050405020304" pitchFamily="18" charset="0"/>
                <a:ea typeface="Calibri" panose="020F0502020204030204" pitchFamily="34" charset="0"/>
                <a:cs typeface="Times New Roman" panose="02020603050405020304" pitchFamily="18" charset="0"/>
              </a:rPr>
              <a:t>LITERATURE SURVEY</a:t>
            </a:r>
          </a:p>
          <a:p>
            <a:pPr marL="342900" indent="-342900">
              <a:lnSpc>
                <a:spcPct val="150000"/>
              </a:lnSpc>
              <a:buFont typeface="Wingdings" panose="05000000000000000000" pitchFamily="2" charset="2"/>
              <a:buChar char="Ø"/>
            </a:pPr>
            <a:r>
              <a:rPr lang="en-IN" sz="1400" b="1" dirty="0">
                <a:effectLst/>
                <a:latin typeface="Times New Roman" panose="02020603050405020304" pitchFamily="18" charset="0"/>
                <a:ea typeface="Calibri" panose="020F0502020204030204" pitchFamily="34" charset="0"/>
                <a:cs typeface="Times New Roman" panose="02020603050405020304" pitchFamily="18" charset="0"/>
              </a:rPr>
              <a:t>PROPOSED WORK</a:t>
            </a:r>
          </a:p>
          <a:p>
            <a:pPr marL="342900" indent="-342900">
              <a:lnSpc>
                <a:spcPct val="150000"/>
              </a:lnSpc>
              <a:buFont typeface="Wingdings" panose="05000000000000000000" pitchFamily="2" charset="2"/>
              <a:buChar char="Ø"/>
            </a:pPr>
            <a:r>
              <a:rPr lang="en-IN" sz="1400" b="1" dirty="0">
                <a:latin typeface="Times New Roman" panose="02020603050405020304" pitchFamily="18" charset="0"/>
                <a:ea typeface="Calibri" panose="020F0502020204030204" pitchFamily="34" charset="0"/>
                <a:cs typeface="Times New Roman" panose="02020603050405020304" pitchFamily="18" charset="0"/>
              </a:rPr>
              <a:t>BLOCK DIAGRAM </a:t>
            </a:r>
          </a:p>
          <a:p>
            <a:pPr marL="342900" indent="-342900">
              <a:lnSpc>
                <a:spcPct val="150000"/>
              </a:lnSpc>
              <a:buFont typeface="Wingdings" panose="05000000000000000000" pitchFamily="2" charset="2"/>
              <a:buChar char="Ø"/>
            </a:pPr>
            <a:r>
              <a:rPr lang="en-IN" sz="1400" b="1" dirty="0">
                <a:latin typeface="Times New Roman" panose="02020603050405020304" pitchFamily="18" charset="0"/>
                <a:ea typeface="Calibri" panose="020F0502020204030204" pitchFamily="34" charset="0"/>
                <a:cs typeface="Times New Roman" panose="02020603050405020304" pitchFamily="18" charset="0"/>
              </a:rPr>
              <a:t>PROBLEM IDENTIFICATION &amp; FORMULATION </a:t>
            </a:r>
          </a:p>
          <a:p>
            <a:pPr marL="342900" indent="-342900">
              <a:lnSpc>
                <a:spcPct val="150000"/>
              </a:lnSpc>
              <a:buFont typeface="Wingdings" panose="05000000000000000000" pitchFamily="2" charset="2"/>
              <a:buChar char="Ø"/>
            </a:pPr>
            <a:r>
              <a:rPr lang="en-US" sz="1400" b="1" dirty="0">
                <a:latin typeface="Times New Roman" panose="02020603050405020304" pitchFamily="18" charset="0"/>
                <a:ea typeface="Calibri" panose="020F0502020204030204" pitchFamily="34" charset="0"/>
                <a:cs typeface="Times New Roman" panose="02020603050405020304" pitchFamily="18" charset="0"/>
              </a:rPr>
              <a:t>REQUIREMENTS</a:t>
            </a:r>
          </a:p>
          <a:p>
            <a:pPr marL="342900" indent="-342900">
              <a:lnSpc>
                <a:spcPct val="150000"/>
              </a:lnSpc>
              <a:buFont typeface="Wingdings" panose="05000000000000000000" pitchFamily="2" charset="2"/>
              <a:buChar char="Ø"/>
            </a:pPr>
            <a:r>
              <a:rPr lang="en-US" sz="1400" b="1" dirty="0">
                <a:latin typeface="Times New Roman" panose="02020603050405020304" pitchFamily="18" charset="0"/>
                <a:ea typeface="Calibri" panose="020F0502020204030204" pitchFamily="34" charset="0"/>
                <a:cs typeface="Times New Roman" panose="02020603050405020304" pitchFamily="18" charset="0"/>
              </a:rPr>
              <a:t>EXPERIMENT SETUP</a:t>
            </a:r>
          </a:p>
          <a:p>
            <a:pPr marL="342900" indent="-342900">
              <a:lnSpc>
                <a:spcPct val="150000"/>
              </a:lnSpc>
              <a:buFont typeface="Wingdings" panose="05000000000000000000" pitchFamily="2" charset="2"/>
              <a:buChar char="Ø"/>
            </a:pPr>
            <a:r>
              <a:rPr lang="en-US" sz="1400" b="1" dirty="0">
                <a:latin typeface="Times New Roman" panose="02020603050405020304" pitchFamily="18" charset="0"/>
                <a:ea typeface="Calibri" panose="020F0502020204030204" pitchFamily="34" charset="0"/>
                <a:cs typeface="Times New Roman" panose="02020603050405020304" pitchFamily="18" charset="0"/>
              </a:rPr>
              <a:t>EXPERIMENT RESULTS</a:t>
            </a:r>
          </a:p>
          <a:p>
            <a:pPr marL="342900" indent="-342900">
              <a:lnSpc>
                <a:spcPct val="150000"/>
              </a:lnSpc>
              <a:buFont typeface="Wingdings" panose="05000000000000000000" pitchFamily="2" charset="2"/>
              <a:buChar char="Ø"/>
            </a:pPr>
            <a:r>
              <a:rPr lang="en-US" sz="1400" b="1" dirty="0">
                <a:latin typeface="Times New Roman" panose="02020603050405020304" pitchFamily="18" charset="0"/>
                <a:ea typeface="Calibri" panose="020F0502020204030204" pitchFamily="34" charset="0"/>
                <a:cs typeface="Times New Roman" panose="02020603050405020304" pitchFamily="18" charset="0"/>
              </a:rPr>
              <a:t>ADVANTAGE </a:t>
            </a:r>
          </a:p>
          <a:p>
            <a:pPr marL="342900" indent="-342900">
              <a:lnSpc>
                <a:spcPct val="150000"/>
              </a:lnSpc>
              <a:buFont typeface="Wingdings" panose="05000000000000000000" pitchFamily="2" charset="2"/>
              <a:buChar char="Ø"/>
            </a:pPr>
            <a:r>
              <a:rPr lang="en-US" sz="1400" b="1" dirty="0">
                <a:latin typeface="Times New Roman" panose="02020603050405020304" pitchFamily="18" charset="0"/>
                <a:ea typeface="Calibri" panose="020F0502020204030204" pitchFamily="34" charset="0"/>
                <a:cs typeface="Times New Roman" panose="02020603050405020304" pitchFamily="18" charset="0"/>
              </a:rPr>
              <a:t>APPLICATION</a:t>
            </a:r>
          </a:p>
          <a:p>
            <a:pPr marL="342900" indent="-342900">
              <a:lnSpc>
                <a:spcPct val="150000"/>
              </a:lnSpc>
              <a:buFont typeface="Wingdings" panose="05000000000000000000" pitchFamily="2" charset="2"/>
              <a:buChar char="Ø"/>
            </a:pPr>
            <a:r>
              <a:rPr lang="en-US" sz="1400" b="1" dirty="0">
                <a:latin typeface="Times New Roman" panose="02020603050405020304" pitchFamily="18" charset="0"/>
                <a:ea typeface="Calibri" panose="020F0502020204030204" pitchFamily="34" charset="0"/>
                <a:cs typeface="Times New Roman" panose="02020603050405020304" pitchFamily="18" charset="0"/>
              </a:rPr>
              <a:t>CONCLUSION</a:t>
            </a:r>
          </a:p>
          <a:p>
            <a:pPr marL="342900" indent="-342900">
              <a:lnSpc>
                <a:spcPct val="150000"/>
              </a:lnSpc>
              <a:buFont typeface="Wingdings" panose="05000000000000000000" pitchFamily="2" charset="2"/>
              <a:buChar char="Ø"/>
            </a:pPr>
            <a:r>
              <a:rPr lang="en-US" sz="1400" b="1" dirty="0">
                <a:latin typeface="Times New Roman" panose="02020603050405020304" pitchFamily="18" charset="0"/>
                <a:ea typeface="Calibri" panose="020F0502020204030204" pitchFamily="34" charset="0"/>
                <a:cs typeface="Times New Roman" panose="02020603050405020304" pitchFamily="18" charset="0"/>
              </a:rPr>
              <a:t>FUTURE SCOPE</a:t>
            </a:r>
            <a:endParaRPr lang="en-IN" sz="14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326860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61912" y="146178"/>
            <a:ext cx="7604401" cy="369332"/>
          </a:xfrm>
          <a:prstGeom prst="rect">
            <a:avLst/>
          </a:prstGeom>
          <a:noFill/>
        </p:spPr>
        <p:txBody>
          <a:bodyPr wrap="square" rtlCol="0">
            <a:spAutoFit/>
          </a:bodyPr>
          <a:lstStyle/>
          <a:p>
            <a:r>
              <a:rPr lang="en-US" b="1" dirty="0">
                <a:solidFill>
                  <a:srgbClr val="17740A"/>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GAS SENSOR</a:t>
            </a:r>
            <a:endParaRPr lang="en-IN" b="1" dirty="0">
              <a:solidFill>
                <a:schemeClr val="accent6">
                  <a:lumMod val="7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cxnSp>
        <p:nvCxnSpPr>
          <p:cNvPr id="6" name="Straight Connector 5"/>
          <p:cNvCxnSpPr/>
          <p:nvPr/>
        </p:nvCxnSpPr>
        <p:spPr>
          <a:xfrm>
            <a:off x="188536" y="539014"/>
            <a:ext cx="8738648" cy="0"/>
          </a:xfrm>
          <a:prstGeom prst="line">
            <a:avLst/>
          </a:prstGeom>
          <a:ln w="63500" cmpd="thickThin">
            <a:tailEnd type="diamond"/>
          </a:ln>
        </p:spPr>
        <p:style>
          <a:lnRef idx="3">
            <a:schemeClr val="accent2"/>
          </a:lnRef>
          <a:fillRef idx="0">
            <a:schemeClr val="accent2"/>
          </a:fillRef>
          <a:effectRef idx="2">
            <a:schemeClr val="accent2"/>
          </a:effectRef>
          <a:fontRef idx="minor">
            <a:schemeClr val="tx1"/>
          </a:fontRef>
        </p:style>
      </p:cxnSp>
      <p:cxnSp>
        <p:nvCxnSpPr>
          <p:cNvPr id="7" name="Straight Connector 6"/>
          <p:cNvCxnSpPr/>
          <p:nvPr/>
        </p:nvCxnSpPr>
        <p:spPr>
          <a:xfrm>
            <a:off x="218385" y="6385207"/>
            <a:ext cx="8738648" cy="0"/>
          </a:xfrm>
          <a:prstGeom prst="line">
            <a:avLst/>
          </a:prstGeom>
          <a:ln w="63500" cmpd="thickThin">
            <a:headEnd type="diamond"/>
            <a:tailEnd type="none"/>
          </a:ln>
        </p:spPr>
        <p:style>
          <a:lnRef idx="3">
            <a:schemeClr val="accent2"/>
          </a:lnRef>
          <a:fillRef idx="0">
            <a:schemeClr val="accent2"/>
          </a:fillRef>
          <a:effectRef idx="2">
            <a:schemeClr val="accent2"/>
          </a:effectRef>
          <a:fontRef idx="minor">
            <a:schemeClr val="tx1"/>
          </a:fontRef>
        </p:style>
      </p:cxnSp>
      <p:sp>
        <p:nvSpPr>
          <p:cNvPr id="8" name="TextBox 7"/>
          <p:cNvSpPr txBox="1"/>
          <p:nvPr/>
        </p:nvSpPr>
        <p:spPr>
          <a:xfrm>
            <a:off x="461913" y="6458928"/>
            <a:ext cx="8454276" cy="307777"/>
          </a:xfrm>
          <a:prstGeom prst="rect">
            <a:avLst/>
          </a:prstGeom>
          <a:noFill/>
        </p:spPr>
        <p:txBody>
          <a:bodyPr wrap="square" rtlCol="0">
            <a:spAutoFit/>
          </a:bodyPr>
          <a:lstStyle/>
          <a:p>
            <a:pPr algn="r"/>
            <a:r>
              <a:rPr lang="en-IN" sz="1400" b="1" dirty="0">
                <a:solidFill>
                  <a:srgbClr val="17740A"/>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GRTIET, Department of Electronics and Communication Engineering</a:t>
            </a:r>
          </a:p>
        </p:txBody>
      </p:sp>
      <p:pic>
        <p:nvPicPr>
          <p:cNvPr id="9" name="Content Placeholder 5">
            <a:extLst>
              <a:ext uri="{FF2B5EF4-FFF2-40B4-BE49-F238E27FC236}">
                <a16:creationId xmlns:a16="http://schemas.microsoft.com/office/drawing/2014/main" id="{47622F23-071D-4151-836B-3BB59A69BB9C}"/>
              </a:ext>
            </a:extLst>
          </p:cNvPr>
          <p:cNvPicPr>
            <a:picLocks noGrp="1" noChangeAspect="1"/>
          </p:cNvPicPr>
          <p:nvPr>
            <p:ph sz="half" idx="4294967295"/>
          </p:nvPr>
        </p:nvPicPr>
        <p:blipFill>
          <a:blip r:embed="rId2"/>
          <a:stretch>
            <a:fillRect/>
          </a:stretch>
        </p:blipFill>
        <p:spPr>
          <a:xfrm>
            <a:off x="4629752" y="3067892"/>
            <a:ext cx="3361268" cy="2749322"/>
          </a:xfrm>
          <a:prstGeom prst="rect">
            <a:avLst/>
          </a:prstGeom>
        </p:spPr>
      </p:pic>
      <p:sp>
        <p:nvSpPr>
          <p:cNvPr id="2" name="TextBox 1"/>
          <p:cNvSpPr txBox="1"/>
          <p:nvPr/>
        </p:nvSpPr>
        <p:spPr>
          <a:xfrm>
            <a:off x="218385" y="622025"/>
            <a:ext cx="8667784" cy="2708434"/>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	The MQ-2 is </a:t>
            </a:r>
            <a:r>
              <a:rPr lang="en-US" sz="2000" b="1" dirty="0">
                <a:latin typeface="Times New Roman" panose="02020603050405020304" pitchFamily="18" charset="0"/>
                <a:cs typeface="Times New Roman" panose="02020603050405020304" pitchFamily="18" charset="0"/>
              </a:rPr>
              <a:t>a smoke and combustible gas sensor from Winsen</a:t>
            </a:r>
            <a:r>
              <a:rPr lang="en-US" sz="2000" dirty="0">
                <a:latin typeface="Times New Roman" panose="02020603050405020304" pitchFamily="18" charset="0"/>
                <a:cs typeface="Times New Roman" panose="02020603050405020304" pitchFamily="18" charset="0"/>
              </a:rPr>
              <a:t>. It can detect flammable gas in a range of 300 - 10000ppm</a:t>
            </a:r>
          </a:p>
          <a:p>
            <a:r>
              <a:rPr lang="en-US" sz="2000" b="1" dirty="0">
                <a:latin typeface="Times New Roman" panose="02020603050405020304" pitchFamily="18" charset="0"/>
                <a:cs typeface="Times New Roman" panose="02020603050405020304" pitchFamily="18" charset="0"/>
              </a:rPr>
              <a:t>Working principle</a:t>
            </a:r>
          </a:p>
          <a:p>
            <a:r>
              <a:rPr lang="en-US" sz="2000" dirty="0">
                <a:latin typeface="Times New Roman" panose="02020603050405020304" pitchFamily="18" charset="0"/>
                <a:cs typeface="Times New Roman" panose="02020603050405020304" pitchFamily="18" charset="0"/>
              </a:rPr>
              <a:t>	The MQ-2 type smoke sensor is made of a tin dioxide semiconductor gas sensing material. When it works at a temperature of 200 to 300 °C, the tin dioxide adsorbs the oxygen in the air, which reduces the density of electrons on the semiconductor and thus increasing the resistance.</a:t>
            </a:r>
          </a:p>
          <a:p>
            <a:pPr algn="just">
              <a:lnSpc>
                <a:spcPct val="150000"/>
              </a:lnSpc>
            </a:pPr>
            <a:endParaRPr lang="en-US" sz="2000" dirty="0">
              <a:latin typeface="Times New Roman" panose="02020603050405020304" pitchFamily="18" charset="0"/>
              <a:cs typeface="Times New Roman" panose="02020603050405020304" pitchFamily="18" charset="0"/>
            </a:endParaRPr>
          </a:p>
        </p:txBody>
      </p:sp>
      <p:pic>
        <p:nvPicPr>
          <p:cNvPr id="1026" name="Picture 2" descr="MQ2 Arduino Gas Sensor : Datasheet, Working &amp; Its Applications"/>
          <p:cNvPicPr>
            <a:picLocks noChangeAspect="1" noChangeArrowheads="1"/>
          </p:cNvPicPr>
          <p:nvPr/>
        </p:nvPicPr>
        <p:blipFill rotWithShape="1">
          <a:blip r:embed="rId3">
            <a:extLst>
              <a:ext uri="{28A0092B-C50C-407E-A947-70E740481C1C}">
                <a14:useLocalDpi xmlns:a14="http://schemas.microsoft.com/office/drawing/2010/main" val="0"/>
              </a:ext>
            </a:extLst>
          </a:blip>
          <a:srcRect b="7370"/>
          <a:stretch/>
        </p:blipFill>
        <p:spPr bwMode="auto">
          <a:xfrm rot="5400000">
            <a:off x="1014034" y="2773589"/>
            <a:ext cx="2332076" cy="316681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2288784" y="5029476"/>
            <a:ext cx="1817370"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Connecting pins</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105511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61912" y="146178"/>
            <a:ext cx="7604401" cy="369332"/>
          </a:xfrm>
          <a:prstGeom prst="rect">
            <a:avLst/>
          </a:prstGeom>
          <a:noFill/>
        </p:spPr>
        <p:txBody>
          <a:bodyPr wrap="square" rtlCol="0">
            <a:spAutoFit/>
          </a:bodyPr>
          <a:lstStyle/>
          <a:p>
            <a:r>
              <a:rPr lang="en-US" b="1" dirty="0">
                <a:solidFill>
                  <a:srgbClr val="17740A"/>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GAS SENSOR</a:t>
            </a:r>
            <a:endParaRPr lang="en-IN" b="1" dirty="0">
              <a:solidFill>
                <a:schemeClr val="accent6">
                  <a:lumMod val="7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cxnSp>
        <p:nvCxnSpPr>
          <p:cNvPr id="6" name="Straight Connector 5"/>
          <p:cNvCxnSpPr/>
          <p:nvPr/>
        </p:nvCxnSpPr>
        <p:spPr>
          <a:xfrm>
            <a:off x="188536" y="539014"/>
            <a:ext cx="8738648" cy="0"/>
          </a:xfrm>
          <a:prstGeom prst="line">
            <a:avLst/>
          </a:prstGeom>
          <a:ln w="63500" cmpd="thickThin">
            <a:tailEnd type="diamond"/>
          </a:ln>
        </p:spPr>
        <p:style>
          <a:lnRef idx="3">
            <a:schemeClr val="accent2"/>
          </a:lnRef>
          <a:fillRef idx="0">
            <a:schemeClr val="accent2"/>
          </a:fillRef>
          <a:effectRef idx="2">
            <a:schemeClr val="accent2"/>
          </a:effectRef>
          <a:fontRef idx="minor">
            <a:schemeClr val="tx1"/>
          </a:fontRef>
        </p:style>
      </p:cxnSp>
      <p:cxnSp>
        <p:nvCxnSpPr>
          <p:cNvPr id="7" name="Straight Connector 6"/>
          <p:cNvCxnSpPr/>
          <p:nvPr/>
        </p:nvCxnSpPr>
        <p:spPr>
          <a:xfrm>
            <a:off x="218385" y="6385207"/>
            <a:ext cx="8738648" cy="0"/>
          </a:xfrm>
          <a:prstGeom prst="line">
            <a:avLst/>
          </a:prstGeom>
          <a:ln w="63500" cmpd="thickThin">
            <a:headEnd type="diamond"/>
            <a:tailEnd type="none"/>
          </a:ln>
        </p:spPr>
        <p:style>
          <a:lnRef idx="3">
            <a:schemeClr val="accent2"/>
          </a:lnRef>
          <a:fillRef idx="0">
            <a:schemeClr val="accent2"/>
          </a:fillRef>
          <a:effectRef idx="2">
            <a:schemeClr val="accent2"/>
          </a:effectRef>
          <a:fontRef idx="minor">
            <a:schemeClr val="tx1"/>
          </a:fontRef>
        </p:style>
      </p:cxnSp>
      <p:sp>
        <p:nvSpPr>
          <p:cNvPr id="8" name="TextBox 7"/>
          <p:cNvSpPr txBox="1"/>
          <p:nvPr/>
        </p:nvSpPr>
        <p:spPr>
          <a:xfrm>
            <a:off x="461913" y="6458928"/>
            <a:ext cx="8454276" cy="307777"/>
          </a:xfrm>
          <a:prstGeom prst="rect">
            <a:avLst/>
          </a:prstGeom>
          <a:noFill/>
        </p:spPr>
        <p:txBody>
          <a:bodyPr wrap="square" rtlCol="0">
            <a:spAutoFit/>
          </a:bodyPr>
          <a:lstStyle/>
          <a:p>
            <a:pPr algn="r"/>
            <a:r>
              <a:rPr lang="en-IN" sz="1400" b="1" dirty="0">
                <a:solidFill>
                  <a:srgbClr val="17740A"/>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GRTIET, Department of Electronics and Communication Engineering</a:t>
            </a:r>
          </a:p>
        </p:txBody>
      </p:sp>
      <p:sp>
        <p:nvSpPr>
          <p:cNvPr id="2" name="TextBox 1"/>
          <p:cNvSpPr txBox="1"/>
          <p:nvPr/>
        </p:nvSpPr>
        <p:spPr>
          <a:xfrm>
            <a:off x="218385" y="622025"/>
            <a:ext cx="8667784" cy="3139321"/>
          </a:xfrm>
          <a:prstGeom prst="rect">
            <a:avLst/>
          </a:prstGeom>
          <a:noFill/>
        </p:spPr>
        <p:txBody>
          <a:bodyPr wrap="square" rtlCol="0">
            <a:spAutoFit/>
          </a:bodyPr>
          <a:lstStyle/>
          <a:p>
            <a:pPr marL="285750" indent="-285750" algn="just">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The MQ2 sensor is a gas sensor that can detect different types of gases such as smoke, propane, methane, and carbon monoxide. </a:t>
            </a:r>
          </a:p>
          <a:p>
            <a:pPr marL="285750" indent="-285750" algn="just">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In the Manhole Cover Management System, the MQ2 sensor can be used to detect the presence of toxic gases in the manhole. </a:t>
            </a:r>
          </a:p>
          <a:p>
            <a:pPr marL="285750" indent="-285750" algn="just">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Toxic gases can pose a threat to workers who may need to enter the manhole for maintenance or repairs.</a:t>
            </a:r>
          </a:p>
          <a:p>
            <a:pPr marL="285750" indent="-285750" algn="just">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The MQ2 sensor can be connected to the Arduino board in the Smart Cities Manhole Cover Management System and can be used to trigger an alert in case of any toxic gas presence in the manhole. </a:t>
            </a:r>
          </a:p>
          <a:p>
            <a:pPr marL="285750" indent="-285750" algn="just">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This alert can be in the form of an  alarm, an SMS alert sent to concerned authorities, or both.</a:t>
            </a:r>
            <a:endParaRPr lang="en-IN" dirty="0">
              <a:latin typeface="Times New Roman" panose="02020603050405020304" pitchFamily="18" charset="0"/>
              <a:cs typeface="Times New Roman" panose="02020603050405020304" pitchFamily="18" charset="0"/>
            </a:endParaRPr>
          </a:p>
        </p:txBody>
      </p:sp>
      <p:pic>
        <p:nvPicPr>
          <p:cNvPr id="5" name="Picture 2" descr="Manhole Cover Explosions in NYC Threaten Public Safety - Frekhtman &amp;  Associates | New York Injury and Accident Attorney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6598" y="3844356"/>
            <a:ext cx="3671111" cy="2381617"/>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4880007" y="4850498"/>
            <a:ext cx="3349593"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TOXIC GAS Explosions</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57285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61912" y="146178"/>
            <a:ext cx="7604401" cy="369332"/>
          </a:xfrm>
          <a:prstGeom prst="rect">
            <a:avLst/>
          </a:prstGeom>
          <a:noFill/>
        </p:spPr>
        <p:txBody>
          <a:bodyPr wrap="square" rtlCol="0">
            <a:spAutoFit/>
          </a:bodyPr>
          <a:lstStyle/>
          <a:p>
            <a:r>
              <a:rPr lang="en-US" b="1" dirty="0">
                <a:solidFill>
                  <a:srgbClr val="17740A"/>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IR SENSOR</a:t>
            </a:r>
            <a:endParaRPr lang="en-IN" b="1" dirty="0">
              <a:solidFill>
                <a:schemeClr val="accent6">
                  <a:lumMod val="7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cxnSp>
        <p:nvCxnSpPr>
          <p:cNvPr id="6" name="Straight Connector 5"/>
          <p:cNvCxnSpPr/>
          <p:nvPr/>
        </p:nvCxnSpPr>
        <p:spPr>
          <a:xfrm>
            <a:off x="188536" y="539014"/>
            <a:ext cx="8738648" cy="0"/>
          </a:xfrm>
          <a:prstGeom prst="line">
            <a:avLst/>
          </a:prstGeom>
          <a:ln w="63500" cmpd="thickThin">
            <a:tailEnd type="diamond"/>
          </a:ln>
        </p:spPr>
        <p:style>
          <a:lnRef idx="3">
            <a:schemeClr val="accent2"/>
          </a:lnRef>
          <a:fillRef idx="0">
            <a:schemeClr val="accent2"/>
          </a:fillRef>
          <a:effectRef idx="2">
            <a:schemeClr val="accent2"/>
          </a:effectRef>
          <a:fontRef idx="minor">
            <a:schemeClr val="tx1"/>
          </a:fontRef>
        </p:style>
      </p:cxnSp>
      <p:cxnSp>
        <p:nvCxnSpPr>
          <p:cNvPr id="7" name="Straight Connector 6"/>
          <p:cNvCxnSpPr/>
          <p:nvPr/>
        </p:nvCxnSpPr>
        <p:spPr>
          <a:xfrm>
            <a:off x="218385" y="6385207"/>
            <a:ext cx="8738648" cy="0"/>
          </a:xfrm>
          <a:prstGeom prst="line">
            <a:avLst/>
          </a:prstGeom>
          <a:ln w="63500" cmpd="thickThin">
            <a:headEnd type="diamond"/>
            <a:tailEnd type="none"/>
          </a:ln>
        </p:spPr>
        <p:style>
          <a:lnRef idx="3">
            <a:schemeClr val="accent2"/>
          </a:lnRef>
          <a:fillRef idx="0">
            <a:schemeClr val="accent2"/>
          </a:fillRef>
          <a:effectRef idx="2">
            <a:schemeClr val="accent2"/>
          </a:effectRef>
          <a:fontRef idx="minor">
            <a:schemeClr val="tx1"/>
          </a:fontRef>
        </p:style>
      </p:cxnSp>
      <p:sp>
        <p:nvSpPr>
          <p:cNvPr id="8" name="TextBox 7"/>
          <p:cNvSpPr txBox="1"/>
          <p:nvPr/>
        </p:nvSpPr>
        <p:spPr>
          <a:xfrm>
            <a:off x="461913" y="6458928"/>
            <a:ext cx="8454276" cy="307777"/>
          </a:xfrm>
          <a:prstGeom prst="rect">
            <a:avLst/>
          </a:prstGeom>
          <a:noFill/>
        </p:spPr>
        <p:txBody>
          <a:bodyPr wrap="square" rtlCol="0">
            <a:spAutoFit/>
          </a:bodyPr>
          <a:lstStyle/>
          <a:p>
            <a:pPr algn="r"/>
            <a:r>
              <a:rPr lang="en-IN" sz="1400" b="1" dirty="0">
                <a:solidFill>
                  <a:srgbClr val="17740A"/>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GRTIET, Department of Electronics and Communication Engineering</a:t>
            </a:r>
          </a:p>
        </p:txBody>
      </p:sp>
      <p:pic>
        <p:nvPicPr>
          <p:cNvPr id="9" name="Content Placeholder 5" descr="Y:\COMMON FOLDER\1.components Images\IR sensor board.jpg">
            <a:extLst>
              <a:ext uri="{FF2B5EF4-FFF2-40B4-BE49-F238E27FC236}">
                <a16:creationId xmlns:a16="http://schemas.microsoft.com/office/drawing/2014/main" id="{B32B6A03-03FC-4051-802C-D6EC8EE1111B}"/>
              </a:ext>
            </a:extLst>
          </p:cNvPr>
          <p:cNvPicPr>
            <a:picLocks noGrp="1"/>
          </p:cNvPicPr>
          <p:nvPr>
            <p:ph sz="half" idx="4294967295"/>
          </p:nvPr>
        </p:nvPicPr>
        <p:blipFill>
          <a:blip r:embed="rId2">
            <a:extLst>
              <a:ext uri="{28A0092B-C50C-407E-A947-70E740481C1C}">
                <a14:useLocalDpi xmlns:a14="http://schemas.microsoft.com/office/drawing/2010/main" val="0"/>
              </a:ext>
            </a:extLst>
          </a:blip>
          <a:stretch>
            <a:fillRect/>
          </a:stretch>
        </p:blipFill>
        <p:spPr bwMode="auto">
          <a:xfrm>
            <a:off x="5620967" y="2135818"/>
            <a:ext cx="2857500" cy="2857500"/>
          </a:xfrm>
          <a:prstGeom prst="rect">
            <a:avLst/>
          </a:prstGeom>
          <a:noFill/>
          <a:ln>
            <a:noFill/>
          </a:ln>
        </p:spPr>
      </p:pic>
      <p:sp>
        <p:nvSpPr>
          <p:cNvPr id="2" name="TextBox 1"/>
          <p:cNvSpPr txBox="1"/>
          <p:nvPr/>
        </p:nvSpPr>
        <p:spPr>
          <a:xfrm>
            <a:off x="401743" y="1153787"/>
            <a:ext cx="5136455" cy="2308324"/>
          </a:xfrm>
          <a:prstGeom prst="rect">
            <a:avLst/>
          </a:prstGeom>
          <a:noFill/>
        </p:spPr>
        <p:txBody>
          <a:bodyPr wrap="square" rtlCol="0">
            <a:spAutoFit/>
          </a:bodyPr>
          <a:lstStyle/>
          <a:p>
            <a:pPr algn="just">
              <a:lnSpc>
                <a:spcPct val="150000"/>
              </a:lnSpc>
            </a:pPr>
            <a:r>
              <a:rPr lang="en-US" sz="1600" dirty="0">
                <a:latin typeface="Times New Roman" panose="02020603050405020304" pitchFamily="18" charset="0"/>
                <a:cs typeface="Times New Roman" panose="02020603050405020304" pitchFamily="18" charset="0"/>
              </a:rPr>
              <a:t>	An </a:t>
            </a:r>
            <a:r>
              <a:rPr lang="en-US" sz="1600" b="1" dirty="0">
                <a:latin typeface="Times New Roman" panose="02020603050405020304" pitchFamily="18" charset="0"/>
                <a:cs typeface="Times New Roman" panose="02020603050405020304" pitchFamily="18" charset="0"/>
              </a:rPr>
              <a:t>infrared sensor</a:t>
            </a:r>
            <a:r>
              <a:rPr lang="en-US" sz="1600" dirty="0">
                <a:latin typeface="Times New Roman" panose="02020603050405020304" pitchFamily="18" charset="0"/>
                <a:cs typeface="Times New Roman" panose="02020603050405020304" pitchFamily="18" charset="0"/>
              </a:rPr>
              <a:t> is an electronic device, which emits in order to sense some aspects of the surroundings. An IR sensor can measure the heat of an object as well as detects the motion. </a:t>
            </a:r>
          </a:p>
          <a:p>
            <a:pPr algn="just">
              <a:lnSpc>
                <a:spcPct val="150000"/>
              </a:lnSpc>
            </a:pPr>
            <a:endParaRPr lang="en-US" sz="1600" dirty="0">
              <a:latin typeface="Times New Roman" panose="02020603050405020304" pitchFamily="18" charset="0"/>
              <a:cs typeface="Times New Roman" panose="02020603050405020304" pitchFamily="18" charset="0"/>
            </a:endParaRPr>
          </a:p>
          <a:p>
            <a:pPr algn="just">
              <a:lnSpc>
                <a:spcPct val="150000"/>
              </a:lnSpc>
            </a:pPr>
            <a:endParaRPr lang="en-US" sz="1600" dirty="0">
              <a:latin typeface="Times New Roman" panose="02020603050405020304" pitchFamily="18" charset="0"/>
              <a:cs typeface="Times New Roman" panose="02020603050405020304" pitchFamily="18" charset="0"/>
            </a:endParaRPr>
          </a:p>
        </p:txBody>
      </p:sp>
      <p:pic>
        <p:nvPicPr>
          <p:cNvPr id="2050" name="Picture 2" descr="Arduino with Infrared Sensor. Beginners guide to Arduino Project with… | by  Mariam Manzoor | ILLUMINATION | 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1743" y="3668779"/>
            <a:ext cx="4287308" cy="178637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1604834" y="5288369"/>
            <a:ext cx="1515534" cy="923330"/>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VCC -&gt; 5V</a:t>
            </a:r>
          </a:p>
          <a:p>
            <a:r>
              <a:rPr lang="en-US" dirty="0">
                <a:latin typeface="Times New Roman" panose="02020603050405020304" pitchFamily="18" charset="0"/>
                <a:cs typeface="Times New Roman" panose="02020603050405020304" pitchFamily="18" charset="0"/>
              </a:rPr>
              <a:t>GND -&gt; GND </a:t>
            </a:r>
          </a:p>
          <a:p>
            <a:r>
              <a:rPr lang="en-US" dirty="0">
                <a:latin typeface="Times New Roman" panose="02020603050405020304" pitchFamily="18" charset="0"/>
                <a:cs typeface="Times New Roman" panose="02020603050405020304" pitchFamily="18" charset="0"/>
              </a:rPr>
              <a:t>OUT -&gt; pin 1</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07074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61912" y="146178"/>
            <a:ext cx="7604401" cy="369332"/>
          </a:xfrm>
          <a:prstGeom prst="rect">
            <a:avLst/>
          </a:prstGeom>
          <a:noFill/>
        </p:spPr>
        <p:txBody>
          <a:bodyPr wrap="square" rtlCol="0">
            <a:spAutoFit/>
          </a:bodyPr>
          <a:lstStyle/>
          <a:p>
            <a:r>
              <a:rPr lang="en-US" b="1" dirty="0">
                <a:solidFill>
                  <a:srgbClr val="17740A"/>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IR SENSOR</a:t>
            </a:r>
            <a:endParaRPr lang="en-IN" b="1" dirty="0">
              <a:solidFill>
                <a:schemeClr val="accent6">
                  <a:lumMod val="7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cxnSp>
        <p:nvCxnSpPr>
          <p:cNvPr id="6" name="Straight Connector 5"/>
          <p:cNvCxnSpPr/>
          <p:nvPr/>
        </p:nvCxnSpPr>
        <p:spPr>
          <a:xfrm>
            <a:off x="188536" y="539014"/>
            <a:ext cx="8738648" cy="0"/>
          </a:xfrm>
          <a:prstGeom prst="line">
            <a:avLst/>
          </a:prstGeom>
          <a:ln w="63500" cmpd="thickThin">
            <a:tailEnd type="diamond"/>
          </a:ln>
        </p:spPr>
        <p:style>
          <a:lnRef idx="3">
            <a:schemeClr val="accent2"/>
          </a:lnRef>
          <a:fillRef idx="0">
            <a:schemeClr val="accent2"/>
          </a:fillRef>
          <a:effectRef idx="2">
            <a:schemeClr val="accent2"/>
          </a:effectRef>
          <a:fontRef idx="minor">
            <a:schemeClr val="tx1"/>
          </a:fontRef>
        </p:style>
      </p:cxnSp>
      <p:cxnSp>
        <p:nvCxnSpPr>
          <p:cNvPr id="7" name="Straight Connector 6"/>
          <p:cNvCxnSpPr/>
          <p:nvPr/>
        </p:nvCxnSpPr>
        <p:spPr>
          <a:xfrm>
            <a:off x="218385" y="6385207"/>
            <a:ext cx="8738648" cy="0"/>
          </a:xfrm>
          <a:prstGeom prst="line">
            <a:avLst/>
          </a:prstGeom>
          <a:ln w="63500" cmpd="thickThin">
            <a:headEnd type="diamond"/>
            <a:tailEnd type="none"/>
          </a:ln>
        </p:spPr>
        <p:style>
          <a:lnRef idx="3">
            <a:schemeClr val="accent2"/>
          </a:lnRef>
          <a:fillRef idx="0">
            <a:schemeClr val="accent2"/>
          </a:fillRef>
          <a:effectRef idx="2">
            <a:schemeClr val="accent2"/>
          </a:effectRef>
          <a:fontRef idx="minor">
            <a:schemeClr val="tx1"/>
          </a:fontRef>
        </p:style>
      </p:cxnSp>
      <p:sp>
        <p:nvSpPr>
          <p:cNvPr id="8" name="TextBox 7"/>
          <p:cNvSpPr txBox="1"/>
          <p:nvPr/>
        </p:nvSpPr>
        <p:spPr>
          <a:xfrm>
            <a:off x="461913" y="6458928"/>
            <a:ext cx="8454276" cy="307777"/>
          </a:xfrm>
          <a:prstGeom prst="rect">
            <a:avLst/>
          </a:prstGeom>
          <a:noFill/>
        </p:spPr>
        <p:txBody>
          <a:bodyPr wrap="square" rtlCol="0">
            <a:spAutoFit/>
          </a:bodyPr>
          <a:lstStyle/>
          <a:p>
            <a:pPr algn="r"/>
            <a:r>
              <a:rPr lang="en-IN" sz="1400" b="1" dirty="0">
                <a:solidFill>
                  <a:srgbClr val="17740A"/>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GRTIET, Department of Electronics and Communication Engineering</a:t>
            </a:r>
          </a:p>
        </p:txBody>
      </p:sp>
      <p:sp>
        <p:nvSpPr>
          <p:cNvPr id="2" name="TextBox 1"/>
          <p:cNvSpPr txBox="1"/>
          <p:nvPr/>
        </p:nvSpPr>
        <p:spPr>
          <a:xfrm>
            <a:off x="188536" y="642938"/>
            <a:ext cx="8551203" cy="6193811"/>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IR sensor can also be used in the Manhole Cover Management System to detect the presence of the manhole lead. The manhole lead is a metallic plate that covers the manhole and is used to secure the manhole cover.</a:t>
            </a:r>
            <a:endParaRPr lang="en-IN" dirty="0">
              <a:latin typeface="Times New Roman" panose="02020603050405020304" pitchFamily="18" charset="0"/>
              <a:cs typeface="Times New Roman" panose="02020603050405020304" pitchFamily="18" charset="0"/>
            </a:endParaRPr>
          </a:p>
          <a:p>
            <a:pPr marL="285750" indent="-285750">
              <a:lnSpc>
                <a:spcPct val="150000"/>
              </a:lnSpc>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The IR sensor can be installed on the underside of the manhole cover and can detect the presence of the manhole lead when it comes in close proximity to the sensor. </a:t>
            </a:r>
          </a:p>
          <a:p>
            <a:pPr marL="285750" indent="-285750">
              <a:lnSpc>
                <a:spcPct val="150000"/>
              </a:lnSpc>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This can be done by setting up the IR sensor to detect a specific wavelength of light that is reflected off the metallic surface of the manhole lead. can be used to trigger an alert in case the manhole lead is missing or damaged. </a:t>
            </a:r>
          </a:p>
          <a:p>
            <a:pPr marL="285750" indent="-285750">
              <a:lnSpc>
                <a:spcPct val="150000"/>
              </a:lnSpc>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This alert can be in the form of an alarm, an SMS alert sent to concerned authorities, or both.</a:t>
            </a:r>
          </a:p>
          <a:p>
            <a:pPr marL="285750" indent="-285750">
              <a:lnSpc>
                <a:spcPct val="150000"/>
              </a:lnSpc>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 The system ensures that any missing or damaged manhole lead is detected in real-time, This improves the safety of pedestrians and drivers, reducing the risk of accidents caused by open manhole covers.</a:t>
            </a:r>
            <a:endParaRPr lang="en-IN" dirty="0">
              <a:latin typeface="Times New Roman" panose="02020603050405020304" pitchFamily="18" charset="0"/>
              <a:cs typeface="Times New Roman" panose="02020603050405020304" pitchFamily="18" charset="0"/>
            </a:endParaRPr>
          </a:p>
          <a:p>
            <a:pPr algn="just">
              <a:lnSpc>
                <a:spcPct val="150000"/>
              </a:lnSpc>
            </a:pPr>
            <a:endParaRPr lang="en-US" dirty="0">
              <a:latin typeface="Times New Roman" panose="02020603050405020304" pitchFamily="18" charset="0"/>
              <a:cs typeface="Times New Roman" panose="02020603050405020304" pitchFamily="18" charset="0"/>
            </a:endParaRPr>
          </a:p>
          <a:p>
            <a:pPr algn="just">
              <a:lnSpc>
                <a:spcPct val="150000"/>
              </a:lnSpc>
            </a:pPr>
            <a:endParaRPr lang="en-US"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457510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61912" y="146178"/>
            <a:ext cx="7604401" cy="369332"/>
          </a:xfrm>
          <a:prstGeom prst="rect">
            <a:avLst/>
          </a:prstGeom>
          <a:noFill/>
        </p:spPr>
        <p:txBody>
          <a:bodyPr wrap="square" rtlCol="0">
            <a:spAutoFit/>
          </a:bodyPr>
          <a:lstStyle/>
          <a:p>
            <a:r>
              <a:rPr lang="en-US" b="1" dirty="0">
                <a:solidFill>
                  <a:srgbClr val="17740A"/>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ULTRASONIC SENSOR</a:t>
            </a:r>
            <a:endParaRPr lang="en-IN" b="1" dirty="0">
              <a:solidFill>
                <a:schemeClr val="accent6">
                  <a:lumMod val="7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cxnSp>
        <p:nvCxnSpPr>
          <p:cNvPr id="6" name="Straight Connector 5"/>
          <p:cNvCxnSpPr/>
          <p:nvPr/>
        </p:nvCxnSpPr>
        <p:spPr>
          <a:xfrm>
            <a:off x="188536" y="539014"/>
            <a:ext cx="8738648" cy="0"/>
          </a:xfrm>
          <a:prstGeom prst="line">
            <a:avLst/>
          </a:prstGeom>
          <a:ln w="63500" cmpd="thickThin">
            <a:tailEnd type="diamond"/>
          </a:ln>
        </p:spPr>
        <p:style>
          <a:lnRef idx="3">
            <a:schemeClr val="accent2"/>
          </a:lnRef>
          <a:fillRef idx="0">
            <a:schemeClr val="accent2"/>
          </a:fillRef>
          <a:effectRef idx="2">
            <a:schemeClr val="accent2"/>
          </a:effectRef>
          <a:fontRef idx="minor">
            <a:schemeClr val="tx1"/>
          </a:fontRef>
        </p:style>
      </p:cxnSp>
      <p:cxnSp>
        <p:nvCxnSpPr>
          <p:cNvPr id="7" name="Straight Connector 6"/>
          <p:cNvCxnSpPr/>
          <p:nvPr/>
        </p:nvCxnSpPr>
        <p:spPr>
          <a:xfrm>
            <a:off x="218385" y="6385207"/>
            <a:ext cx="8738648" cy="0"/>
          </a:xfrm>
          <a:prstGeom prst="line">
            <a:avLst/>
          </a:prstGeom>
          <a:ln w="63500" cmpd="thickThin">
            <a:headEnd type="diamond"/>
            <a:tailEnd type="none"/>
          </a:ln>
        </p:spPr>
        <p:style>
          <a:lnRef idx="3">
            <a:schemeClr val="accent2"/>
          </a:lnRef>
          <a:fillRef idx="0">
            <a:schemeClr val="accent2"/>
          </a:fillRef>
          <a:effectRef idx="2">
            <a:schemeClr val="accent2"/>
          </a:effectRef>
          <a:fontRef idx="minor">
            <a:schemeClr val="tx1"/>
          </a:fontRef>
        </p:style>
      </p:cxnSp>
      <p:sp>
        <p:nvSpPr>
          <p:cNvPr id="8" name="TextBox 7"/>
          <p:cNvSpPr txBox="1"/>
          <p:nvPr/>
        </p:nvSpPr>
        <p:spPr>
          <a:xfrm>
            <a:off x="461913" y="6458928"/>
            <a:ext cx="8454276" cy="307777"/>
          </a:xfrm>
          <a:prstGeom prst="rect">
            <a:avLst/>
          </a:prstGeom>
          <a:noFill/>
        </p:spPr>
        <p:txBody>
          <a:bodyPr wrap="square" rtlCol="0">
            <a:spAutoFit/>
          </a:bodyPr>
          <a:lstStyle/>
          <a:p>
            <a:pPr algn="r"/>
            <a:r>
              <a:rPr lang="en-IN" sz="1400" b="1" dirty="0">
                <a:solidFill>
                  <a:srgbClr val="17740A"/>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GRTIET, Department of Electronics and Communication Engineering</a:t>
            </a:r>
          </a:p>
        </p:txBody>
      </p:sp>
      <p:pic>
        <p:nvPicPr>
          <p:cNvPr id="9" name="Content Placeholder 5">
            <a:extLst>
              <a:ext uri="{FF2B5EF4-FFF2-40B4-BE49-F238E27FC236}">
                <a16:creationId xmlns:a16="http://schemas.microsoft.com/office/drawing/2014/main" id="{4FFA09D3-6A92-4158-9400-C3DDA75618BF}"/>
              </a:ext>
            </a:extLst>
          </p:cNvPr>
          <p:cNvPicPr>
            <a:picLocks noGrp="1" noChangeAspect="1"/>
          </p:cNvPicPr>
          <p:nvPr>
            <p:ph sz="half" idx="4294967295"/>
          </p:nvPr>
        </p:nvPicPr>
        <p:blipFill>
          <a:blip r:embed="rId2"/>
          <a:stretch>
            <a:fillRect/>
          </a:stretch>
        </p:blipFill>
        <p:spPr>
          <a:xfrm>
            <a:off x="2777184" y="3002775"/>
            <a:ext cx="3219577" cy="3177546"/>
          </a:xfrm>
          <a:prstGeom prst="rect">
            <a:avLst/>
          </a:prstGeom>
        </p:spPr>
      </p:pic>
      <p:sp>
        <p:nvSpPr>
          <p:cNvPr id="2" name="TextBox 1"/>
          <p:cNvSpPr txBox="1"/>
          <p:nvPr/>
        </p:nvSpPr>
        <p:spPr>
          <a:xfrm>
            <a:off x="653418" y="1198801"/>
            <a:ext cx="7221388" cy="2123658"/>
          </a:xfrm>
          <a:prstGeom prst="rect">
            <a:avLst/>
          </a:prstGeom>
          <a:noFill/>
        </p:spPr>
        <p:txBody>
          <a:bodyPr wrap="square" rtlCol="0">
            <a:spAutoFit/>
          </a:bodyPr>
          <a:lstStyle/>
          <a:p>
            <a:pPr algn="just">
              <a:lnSpc>
                <a:spcPct val="150000"/>
              </a:lnSpc>
            </a:pPr>
            <a:r>
              <a:rPr lang="en-US" dirty="0">
                <a:latin typeface="Times New Roman" panose="02020603050405020304" pitchFamily="18" charset="0"/>
                <a:cs typeface="Times New Roman" panose="02020603050405020304" pitchFamily="18" charset="0"/>
              </a:rPr>
              <a:t>    An ultrasonic sensor is an electronic device that measures the distance of a target object by emitting ultrasonic sound waves, and converts the reflected sound into an electrical signal. Ultrasonic waves travel faster than the speed of audible sound (i.e. the sound that humans can hear.</a:t>
            </a:r>
          </a:p>
          <a:p>
            <a:pPr algn="just">
              <a:lnSpc>
                <a:spcPct val="150000"/>
              </a:lnSpc>
            </a:pPr>
            <a:endParaRPr lang="en-US"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720311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61912" y="146178"/>
            <a:ext cx="7604401" cy="369332"/>
          </a:xfrm>
          <a:prstGeom prst="rect">
            <a:avLst/>
          </a:prstGeom>
          <a:noFill/>
        </p:spPr>
        <p:txBody>
          <a:bodyPr wrap="square" rtlCol="0">
            <a:spAutoFit/>
          </a:bodyPr>
          <a:lstStyle/>
          <a:p>
            <a:r>
              <a:rPr lang="en-US" b="1" dirty="0">
                <a:solidFill>
                  <a:srgbClr val="17740A"/>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ULTRASONIC SENSOR</a:t>
            </a:r>
            <a:endParaRPr lang="en-IN" b="1" dirty="0">
              <a:solidFill>
                <a:schemeClr val="accent6">
                  <a:lumMod val="7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cxnSp>
        <p:nvCxnSpPr>
          <p:cNvPr id="6" name="Straight Connector 5"/>
          <p:cNvCxnSpPr/>
          <p:nvPr/>
        </p:nvCxnSpPr>
        <p:spPr>
          <a:xfrm>
            <a:off x="188536" y="539014"/>
            <a:ext cx="8738648" cy="0"/>
          </a:xfrm>
          <a:prstGeom prst="line">
            <a:avLst/>
          </a:prstGeom>
          <a:ln w="63500" cmpd="thickThin">
            <a:tailEnd type="diamond"/>
          </a:ln>
        </p:spPr>
        <p:style>
          <a:lnRef idx="3">
            <a:schemeClr val="accent2"/>
          </a:lnRef>
          <a:fillRef idx="0">
            <a:schemeClr val="accent2"/>
          </a:fillRef>
          <a:effectRef idx="2">
            <a:schemeClr val="accent2"/>
          </a:effectRef>
          <a:fontRef idx="minor">
            <a:schemeClr val="tx1"/>
          </a:fontRef>
        </p:style>
      </p:cxnSp>
      <p:cxnSp>
        <p:nvCxnSpPr>
          <p:cNvPr id="7" name="Straight Connector 6"/>
          <p:cNvCxnSpPr/>
          <p:nvPr/>
        </p:nvCxnSpPr>
        <p:spPr>
          <a:xfrm>
            <a:off x="218385" y="6385207"/>
            <a:ext cx="8738648" cy="0"/>
          </a:xfrm>
          <a:prstGeom prst="line">
            <a:avLst/>
          </a:prstGeom>
          <a:ln w="63500" cmpd="thickThin">
            <a:headEnd type="diamond"/>
            <a:tailEnd type="none"/>
          </a:ln>
        </p:spPr>
        <p:style>
          <a:lnRef idx="3">
            <a:schemeClr val="accent2"/>
          </a:lnRef>
          <a:fillRef idx="0">
            <a:schemeClr val="accent2"/>
          </a:fillRef>
          <a:effectRef idx="2">
            <a:schemeClr val="accent2"/>
          </a:effectRef>
          <a:fontRef idx="minor">
            <a:schemeClr val="tx1"/>
          </a:fontRef>
        </p:style>
      </p:cxnSp>
      <p:sp>
        <p:nvSpPr>
          <p:cNvPr id="8" name="TextBox 7"/>
          <p:cNvSpPr txBox="1"/>
          <p:nvPr/>
        </p:nvSpPr>
        <p:spPr>
          <a:xfrm>
            <a:off x="461913" y="6458928"/>
            <a:ext cx="8454276" cy="307777"/>
          </a:xfrm>
          <a:prstGeom prst="rect">
            <a:avLst/>
          </a:prstGeom>
          <a:noFill/>
        </p:spPr>
        <p:txBody>
          <a:bodyPr wrap="square" rtlCol="0">
            <a:spAutoFit/>
          </a:bodyPr>
          <a:lstStyle/>
          <a:p>
            <a:pPr algn="r"/>
            <a:r>
              <a:rPr lang="en-IN" sz="1400" b="1" dirty="0">
                <a:solidFill>
                  <a:srgbClr val="17740A"/>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GRTIET, Department of Electronics and Communication Engineering</a:t>
            </a:r>
          </a:p>
        </p:txBody>
      </p:sp>
      <p:sp>
        <p:nvSpPr>
          <p:cNvPr id="3" name="Rectangle 2"/>
          <p:cNvSpPr/>
          <p:nvPr/>
        </p:nvSpPr>
        <p:spPr>
          <a:xfrm>
            <a:off x="218385" y="811186"/>
            <a:ext cx="8508897" cy="2585323"/>
          </a:xfrm>
          <a:prstGeom prst="rect">
            <a:avLst/>
          </a:prstGeom>
        </p:spPr>
        <p:txBody>
          <a:bodyPr wrap="square">
            <a:spAutoFit/>
          </a:bodyPr>
          <a:lstStyle/>
          <a:p>
            <a:pPr marL="285750" indent="-285750" algn="just">
              <a:lnSpc>
                <a:spcPct val="150000"/>
              </a:lnSpc>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The ultrasonic sensor can be placed at the top of the manhole and pointed downwards towards the water level. When the sensor emits sound waves, they travel down to the water level and bounce back up to the sensor. </a:t>
            </a:r>
          </a:p>
          <a:p>
            <a:pPr marL="285750" indent="-285750" algn="just">
              <a:lnSpc>
                <a:spcPct val="150000"/>
              </a:lnSpc>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Which can then be used to determine the water level. The ultrasonic sensor can be connected to the Arduino board in the Manhole Cover Management System and can be used to trigger an alert in case of high water levels inside the manhole. </a:t>
            </a:r>
            <a:endParaRPr lang="en-IN" dirty="0">
              <a:latin typeface="Times New Roman" panose="02020603050405020304" pitchFamily="18" charset="0"/>
              <a:cs typeface="Times New Roman" panose="02020603050405020304" pitchFamily="18" charset="0"/>
            </a:endParaRPr>
          </a:p>
        </p:txBody>
      </p:sp>
      <p:pic>
        <p:nvPicPr>
          <p:cNvPr id="10" name="Picture 9"/>
          <p:cNvPicPr>
            <a:picLocks noChangeAspect="1"/>
          </p:cNvPicPr>
          <p:nvPr/>
        </p:nvPicPr>
        <p:blipFill>
          <a:blip r:embed="rId2"/>
          <a:stretch>
            <a:fillRect/>
          </a:stretch>
        </p:blipFill>
        <p:spPr>
          <a:xfrm>
            <a:off x="2941751" y="3668680"/>
            <a:ext cx="3062164" cy="2238375"/>
          </a:xfrm>
          <a:prstGeom prst="rect">
            <a:avLst/>
          </a:prstGeom>
        </p:spPr>
      </p:pic>
    </p:spTree>
    <p:extLst>
      <p:ext uri="{BB962C8B-B14F-4D97-AF65-F5344CB8AC3E}">
        <p14:creationId xmlns:p14="http://schemas.microsoft.com/office/powerpoint/2010/main" val="13794724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61912" y="146178"/>
            <a:ext cx="7604401" cy="369332"/>
          </a:xfrm>
          <a:prstGeom prst="rect">
            <a:avLst/>
          </a:prstGeom>
          <a:noFill/>
        </p:spPr>
        <p:txBody>
          <a:bodyPr wrap="square" rtlCol="0">
            <a:spAutoFit/>
          </a:bodyPr>
          <a:lstStyle/>
          <a:p>
            <a:r>
              <a:rPr lang="en-US" b="1" dirty="0">
                <a:solidFill>
                  <a:srgbClr val="17740A"/>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FLOW  SENSOR</a:t>
            </a:r>
            <a:endParaRPr lang="en-IN" b="1" dirty="0">
              <a:solidFill>
                <a:schemeClr val="accent6">
                  <a:lumMod val="7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cxnSp>
        <p:nvCxnSpPr>
          <p:cNvPr id="6" name="Straight Connector 5"/>
          <p:cNvCxnSpPr/>
          <p:nvPr/>
        </p:nvCxnSpPr>
        <p:spPr>
          <a:xfrm>
            <a:off x="188536" y="539014"/>
            <a:ext cx="8738648" cy="0"/>
          </a:xfrm>
          <a:prstGeom prst="line">
            <a:avLst/>
          </a:prstGeom>
          <a:ln w="63500" cmpd="thickThin">
            <a:tailEnd type="diamond"/>
          </a:ln>
        </p:spPr>
        <p:style>
          <a:lnRef idx="3">
            <a:schemeClr val="accent2"/>
          </a:lnRef>
          <a:fillRef idx="0">
            <a:schemeClr val="accent2"/>
          </a:fillRef>
          <a:effectRef idx="2">
            <a:schemeClr val="accent2"/>
          </a:effectRef>
          <a:fontRef idx="minor">
            <a:schemeClr val="tx1"/>
          </a:fontRef>
        </p:style>
      </p:cxnSp>
      <p:cxnSp>
        <p:nvCxnSpPr>
          <p:cNvPr id="7" name="Straight Connector 6"/>
          <p:cNvCxnSpPr/>
          <p:nvPr/>
        </p:nvCxnSpPr>
        <p:spPr>
          <a:xfrm>
            <a:off x="218385" y="6385207"/>
            <a:ext cx="8738648" cy="0"/>
          </a:xfrm>
          <a:prstGeom prst="line">
            <a:avLst/>
          </a:prstGeom>
          <a:ln w="63500" cmpd="thickThin">
            <a:headEnd type="diamond"/>
            <a:tailEnd type="none"/>
          </a:ln>
        </p:spPr>
        <p:style>
          <a:lnRef idx="3">
            <a:schemeClr val="accent2"/>
          </a:lnRef>
          <a:fillRef idx="0">
            <a:schemeClr val="accent2"/>
          </a:fillRef>
          <a:effectRef idx="2">
            <a:schemeClr val="accent2"/>
          </a:effectRef>
          <a:fontRef idx="minor">
            <a:schemeClr val="tx1"/>
          </a:fontRef>
        </p:style>
      </p:cxnSp>
      <p:sp>
        <p:nvSpPr>
          <p:cNvPr id="8" name="TextBox 7"/>
          <p:cNvSpPr txBox="1"/>
          <p:nvPr/>
        </p:nvSpPr>
        <p:spPr>
          <a:xfrm>
            <a:off x="461913" y="6501459"/>
            <a:ext cx="8454276" cy="307777"/>
          </a:xfrm>
          <a:prstGeom prst="rect">
            <a:avLst/>
          </a:prstGeom>
          <a:noFill/>
        </p:spPr>
        <p:txBody>
          <a:bodyPr wrap="square" rtlCol="0">
            <a:spAutoFit/>
          </a:bodyPr>
          <a:lstStyle/>
          <a:p>
            <a:pPr algn="r"/>
            <a:r>
              <a:rPr lang="en-IN" sz="1400" b="1" dirty="0">
                <a:solidFill>
                  <a:srgbClr val="17740A"/>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GRTIET, Department of Electronics and Communication Engineering</a:t>
            </a:r>
          </a:p>
        </p:txBody>
      </p:sp>
      <p:sp>
        <p:nvSpPr>
          <p:cNvPr id="2" name="TextBox 1"/>
          <p:cNvSpPr txBox="1"/>
          <p:nvPr/>
        </p:nvSpPr>
        <p:spPr>
          <a:xfrm>
            <a:off x="218385" y="612735"/>
            <a:ext cx="8468415" cy="3323987"/>
          </a:xfrm>
          <a:prstGeom prst="rect">
            <a:avLst/>
          </a:prstGeom>
          <a:noFill/>
        </p:spPr>
        <p:txBody>
          <a:bodyPr wrap="square" rtlCol="0">
            <a:spAutoFit/>
          </a:bodyPr>
          <a:lstStyle/>
          <a:p>
            <a:pPr algn="just">
              <a:lnSpc>
                <a:spcPct val="150000"/>
              </a:lnSpc>
            </a:pPr>
            <a:r>
              <a:rPr lang="en-US" dirty="0">
                <a:latin typeface="Times New Roman" panose="02020603050405020304" pitchFamily="18" charset="0"/>
                <a:cs typeface="Times New Roman" panose="02020603050405020304" pitchFamily="18" charset="0"/>
              </a:rPr>
              <a:t>      A flow sensor is </a:t>
            </a:r>
            <a:r>
              <a:rPr lang="en-US" b="1" dirty="0">
                <a:latin typeface="Times New Roman" panose="02020603050405020304" pitchFamily="18" charset="0"/>
                <a:cs typeface="Times New Roman" panose="02020603050405020304" pitchFamily="18" charset="0"/>
              </a:rPr>
              <a:t>a component that measures the flow of a fluid such as a gas or liquid</a:t>
            </a:r>
            <a:r>
              <a:rPr lang="en-US" dirty="0">
                <a:latin typeface="Times New Roman" panose="02020603050405020304" pitchFamily="18" charset="0"/>
                <a:cs typeface="Times New Roman" panose="02020603050405020304" pitchFamily="18" charset="0"/>
              </a:rPr>
              <a:t>. Flow sensors utilize both mechanical and electrical subsystems to measure changes in the fluid's physical attributes and calculate its flow. </a:t>
            </a:r>
          </a:p>
          <a:p>
            <a:pPr algn="just">
              <a:lnSpc>
                <a:spcPct val="150000"/>
              </a:lnSpc>
            </a:pPr>
            <a:r>
              <a:rPr lang="en-US" dirty="0">
                <a:latin typeface="Times New Roman" panose="02020603050405020304" pitchFamily="18" charset="0"/>
                <a:cs typeface="Times New Roman" panose="02020603050405020304" pitchFamily="18" charset="0"/>
              </a:rPr>
              <a:t>	A flow sensor can be used to detect the flow of water  in the manhole. This can be useful in detecting the overflow of sewage Water from the manhole. The flow sensor can be connected to an Arduino board that can process the data and trigger an alert if the flow exceeds a certain threshold.</a:t>
            </a:r>
          </a:p>
          <a:p>
            <a:pPr algn="just">
              <a:lnSpc>
                <a:spcPct val="150000"/>
              </a:lnSpc>
            </a:pPr>
            <a:endParaRPr lang="en-US" sz="1400" dirty="0">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2"/>
          <a:stretch>
            <a:fillRect/>
          </a:stretch>
        </p:blipFill>
        <p:spPr>
          <a:xfrm>
            <a:off x="3987209" y="3383953"/>
            <a:ext cx="4284921" cy="2566530"/>
          </a:xfrm>
          <a:prstGeom prst="rect">
            <a:avLst/>
          </a:prstGeom>
        </p:spPr>
      </p:pic>
    </p:spTree>
    <p:extLst>
      <p:ext uri="{BB962C8B-B14F-4D97-AF65-F5344CB8AC3E}">
        <p14:creationId xmlns:p14="http://schemas.microsoft.com/office/powerpoint/2010/main" val="16600577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18385" y="146178"/>
            <a:ext cx="7604401" cy="369332"/>
          </a:xfrm>
          <a:prstGeom prst="rect">
            <a:avLst/>
          </a:prstGeom>
          <a:noFill/>
        </p:spPr>
        <p:txBody>
          <a:bodyPr wrap="square" rtlCol="0">
            <a:spAutoFit/>
          </a:bodyPr>
          <a:lstStyle/>
          <a:p>
            <a:r>
              <a:rPr lang="en-US" b="1" dirty="0">
                <a:solidFill>
                  <a:srgbClr val="17740A"/>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FLOW  SENSOR</a:t>
            </a:r>
            <a:endParaRPr lang="en-IN" b="1" dirty="0">
              <a:solidFill>
                <a:schemeClr val="accent6">
                  <a:lumMod val="7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cxnSp>
        <p:nvCxnSpPr>
          <p:cNvPr id="6" name="Straight Connector 5"/>
          <p:cNvCxnSpPr/>
          <p:nvPr/>
        </p:nvCxnSpPr>
        <p:spPr>
          <a:xfrm>
            <a:off x="188536" y="539014"/>
            <a:ext cx="8738648" cy="0"/>
          </a:xfrm>
          <a:prstGeom prst="line">
            <a:avLst/>
          </a:prstGeom>
          <a:ln w="63500" cmpd="thickThin">
            <a:tailEnd type="diamond"/>
          </a:ln>
        </p:spPr>
        <p:style>
          <a:lnRef idx="3">
            <a:schemeClr val="accent2"/>
          </a:lnRef>
          <a:fillRef idx="0">
            <a:schemeClr val="accent2"/>
          </a:fillRef>
          <a:effectRef idx="2">
            <a:schemeClr val="accent2"/>
          </a:effectRef>
          <a:fontRef idx="minor">
            <a:schemeClr val="tx1"/>
          </a:fontRef>
        </p:style>
      </p:cxnSp>
      <p:cxnSp>
        <p:nvCxnSpPr>
          <p:cNvPr id="7" name="Straight Connector 6"/>
          <p:cNvCxnSpPr/>
          <p:nvPr/>
        </p:nvCxnSpPr>
        <p:spPr>
          <a:xfrm>
            <a:off x="218385" y="6385207"/>
            <a:ext cx="8738648" cy="0"/>
          </a:xfrm>
          <a:prstGeom prst="line">
            <a:avLst/>
          </a:prstGeom>
          <a:ln w="63500" cmpd="thickThin">
            <a:headEnd type="diamond"/>
            <a:tailEnd type="none"/>
          </a:ln>
        </p:spPr>
        <p:style>
          <a:lnRef idx="3">
            <a:schemeClr val="accent2"/>
          </a:lnRef>
          <a:fillRef idx="0">
            <a:schemeClr val="accent2"/>
          </a:fillRef>
          <a:effectRef idx="2">
            <a:schemeClr val="accent2"/>
          </a:effectRef>
          <a:fontRef idx="minor">
            <a:schemeClr val="tx1"/>
          </a:fontRef>
        </p:style>
      </p:cxnSp>
      <p:sp>
        <p:nvSpPr>
          <p:cNvPr id="8" name="TextBox 7"/>
          <p:cNvSpPr txBox="1"/>
          <p:nvPr/>
        </p:nvSpPr>
        <p:spPr>
          <a:xfrm>
            <a:off x="461913" y="6458928"/>
            <a:ext cx="8454276" cy="307777"/>
          </a:xfrm>
          <a:prstGeom prst="rect">
            <a:avLst/>
          </a:prstGeom>
          <a:noFill/>
        </p:spPr>
        <p:txBody>
          <a:bodyPr wrap="square" rtlCol="0">
            <a:spAutoFit/>
          </a:bodyPr>
          <a:lstStyle/>
          <a:p>
            <a:pPr algn="r"/>
            <a:r>
              <a:rPr lang="en-IN" sz="1400" b="1" dirty="0">
                <a:solidFill>
                  <a:srgbClr val="17740A"/>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GRTIET, Department of Electronics and Communication Engineering</a:t>
            </a:r>
          </a:p>
        </p:txBody>
      </p:sp>
      <p:sp>
        <p:nvSpPr>
          <p:cNvPr id="2" name="TextBox 1"/>
          <p:cNvSpPr txBox="1"/>
          <p:nvPr/>
        </p:nvSpPr>
        <p:spPr>
          <a:xfrm>
            <a:off x="392716" y="903040"/>
            <a:ext cx="8125641" cy="2535566"/>
          </a:xfrm>
          <a:prstGeom prst="rect">
            <a:avLst/>
          </a:prstGeom>
          <a:noFill/>
        </p:spPr>
        <p:txBody>
          <a:bodyPr wrap="square" rtlCol="0">
            <a:spAutoFit/>
          </a:bodyPr>
          <a:lstStyle/>
          <a:p>
            <a:pPr marL="285750" indent="-285750" algn="just">
              <a:lnSpc>
                <a:spcPct val="150000"/>
              </a:lnSpc>
              <a:buFont typeface="Wingdings" panose="05000000000000000000" pitchFamily="2" charset="2"/>
              <a:buChar char="q"/>
            </a:pPr>
            <a:r>
              <a:rPr lang="en-US" dirty="0">
                <a:latin typeface="Times New Roman" panose="02020603050405020304" pitchFamily="18" charset="0"/>
                <a:cs typeface="Times New Roman" panose="02020603050405020304" pitchFamily="18" charset="0"/>
              </a:rPr>
              <a:t>The flow sensor working principle is based on </a:t>
            </a:r>
            <a:r>
              <a:rPr lang="en-US" b="1" dirty="0">
                <a:latin typeface="Times New Roman" panose="02020603050405020304" pitchFamily="18" charset="0"/>
                <a:cs typeface="Times New Roman" panose="02020603050405020304" pitchFamily="18" charset="0"/>
              </a:rPr>
              <a:t>Bernoulli's principle</a:t>
            </a:r>
            <a:r>
              <a:rPr lang="en-US" dirty="0">
                <a:latin typeface="Times New Roman" panose="02020603050405020304" pitchFamily="18" charset="0"/>
                <a:cs typeface="Times New Roman" panose="02020603050405020304" pitchFamily="18" charset="0"/>
              </a:rPr>
              <a:t>.</a:t>
            </a:r>
          </a:p>
          <a:p>
            <a:pPr algn="just">
              <a:lnSpc>
                <a:spcPct val="150000"/>
              </a:lnSpc>
            </a:pPr>
            <a:r>
              <a:rPr lang="en-US" dirty="0">
                <a:latin typeface="Times New Roman" panose="02020603050405020304" pitchFamily="18" charset="0"/>
                <a:cs typeface="Times New Roman" panose="02020603050405020304" pitchFamily="18" charset="0"/>
              </a:rPr>
              <a:t>	This type of sensor can be found on different diameters, </a:t>
            </a:r>
            <a:r>
              <a:rPr lang="en-US" b="1" dirty="0">
                <a:latin typeface="Times New Roman" panose="02020603050405020304" pitchFamily="18" charset="0"/>
                <a:cs typeface="Times New Roman" panose="02020603050405020304" pitchFamily="18" charset="0"/>
              </a:rPr>
              <a:t>water pressure </a:t>
            </a:r>
            <a:r>
              <a:rPr lang="en-US" dirty="0">
                <a:latin typeface="Times New Roman" panose="02020603050405020304" pitchFamily="18" charset="0"/>
                <a:cs typeface="Times New Roman" panose="02020603050405020304" pitchFamily="18" charset="0"/>
              </a:rPr>
              <a:t>(MPa) and flow rate (L/m) ranges. Make sure to select one that will cover your needs. The sensor that I have it has 20mm diameter, &lt;1.75Mpa water pressure and ~30 L/m flow rate range.</a:t>
            </a:r>
          </a:p>
          <a:p>
            <a:pPr algn="just">
              <a:lnSpc>
                <a:spcPct val="150000"/>
              </a:lnSpc>
            </a:pPr>
            <a:endParaRPr lang="en-US"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l="1171" t="268" r="49620" b="54103"/>
          <a:stretch/>
        </p:blipFill>
        <p:spPr>
          <a:xfrm>
            <a:off x="706287" y="3233771"/>
            <a:ext cx="7116499" cy="2582238"/>
          </a:xfrm>
          <a:prstGeom prst="rect">
            <a:avLst/>
          </a:prstGeom>
        </p:spPr>
      </p:pic>
    </p:spTree>
    <p:extLst>
      <p:ext uri="{BB962C8B-B14F-4D97-AF65-F5344CB8AC3E}">
        <p14:creationId xmlns:p14="http://schemas.microsoft.com/office/powerpoint/2010/main" val="21114481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61912" y="146178"/>
            <a:ext cx="7604401" cy="369332"/>
          </a:xfrm>
          <a:prstGeom prst="rect">
            <a:avLst/>
          </a:prstGeom>
          <a:noFill/>
        </p:spPr>
        <p:txBody>
          <a:bodyPr wrap="square" rtlCol="0">
            <a:spAutoFit/>
          </a:bodyPr>
          <a:lstStyle/>
          <a:p>
            <a:r>
              <a:rPr lang="en-US" b="1" dirty="0">
                <a:solidFill>
                  <a:srgbClr val="17740A"/>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DHT11</a:t>
            </a:r>
            <a:endParaRPr lang="en-IN" b="1" dirty="0">
              <a:solidFill>
                <a:schemeClr val="accent6">
                  <a:lumMod val="7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cxnSp>
        <p:nvCxnSpPr>
          <p:cNvPr id="6" name="Straight Connector 5"/>
          <p:cNvCxnSpPr/>
          <p:nvPr/>
        </p:nvCxnSpPr>
        <p:spPr>
          <a:xfrm>
            <a:off x="177541" y="515510"/>
            <a:ext cx="8738648" cy="0"/>
          </a:xfrm>
          <a:prstGeom prst="line">
            <a:avLst/>
          </a:prstGeom>
          <a:ln w="63500" cmpd="thickThin">
            <a:tailEnd type="diamond"/>
          </a:ln>
        </p:spPr>
        <p:style>
          <a:lnRef idx="3">
            <a:schemeClr val="accent2"/>
          </a:lnRef>
          <a:fillRef idx="0">
            <a:schemeClr val="accent2"/>
          </a:fillRef>
          <a:effectRef idx="2">
            <a:schemeClr val="accent2"/>
          </a:effectRef>
          <a:fontRef idx="minor">
            <a:schemeClr val="tx1"/>
          </a:fontRef>
        </p:style>
      </p:cxnSp>
      <p:cxnSp>
        <p:nvCxnSpPr>
          <p:cNvPr id="7" name="Straight Connector 6"/>
          <p:cNvCxnSpPr/>
          <p:nvPr/>
        </p:nvCxnSpPr>
        <p:spPr>
          <a:xfrm>
            <a:off x="218385" y="6385207"/>
            <a:ext cx="8738648" cy="0"/>
          </a:xfrm>
          <a:prstGeom prst="line">
            <a:avLst/>
          </a:prstGeom>
          <a:ln w="63500" cmpd="thickThin">
            <a:headEnd type="diamond"/>
            <a:tailEnd type="none"/>
          </a:ln>
        </p:spPr>
        <p:style>
          <a:lnRef idx="3">
            <a:schemeClr val="accent2"/>
          </a:lnRef>
          <a:fillRef idx="0">
            <a:schemeClr val="accent2"/>
          </a:fillRef>
          <a:effectRef idx="2">
            <a:schemeClr val="accent2"/>
          </a:effectRef>
          <a:fontRef idx="minor">
            <a:schemeClr val="tx1"/>
          </a:fontRef>
        </p:style>
      </p:cxnSp>
      <p:sp>
        <p:nvSpPr>
          <p:cNvPr id="8" name="TextBox 7"/>
          <p:cNvSpPr txBox="1"/>
          <p:nvPr/>
        </p:nvSpPr>
        <p:spPr>
          <a:xfrm>
            <a:off x="461913" y="6458928"/>
            <a:ext cx="8454276" cy="307777"/>
          </a:xfrm>
          <a:prstGeom prst="rect">
            <a:avLst/>
          </a:prstGeom>
          <a:noFill/>
        </p:spPr>
        <p:txBody>
          <a:bodyPr wrap="square" rtlCol="0">
            <a:spAutoFit/>
          </a:bodyPr>
          <a:lstStyle/>
          <a:p>
            <a:pPr algn="r"/>
            <a:r>
              <a:rPr lang="en-IN" sz="1400" b="1" dirty="0">
                <a:solidFill>
                  <a:srgbClr val="17740A"/>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GRTIET, Department of Electronics and Communication Engineering</a:t>
            </a:r>
          </a:p>
        </p:txBody>
      </p:sp>
      <p:sp>
        <p:nvSpPr>
          <p:cNvPr id="2" name="TextBox 1"/>
          <p:cNvSpPr txBox="1"/>
          <p:nvPr/>
        </p:nvSpPr>
        <p:spPr>
          <a:xfrm>
            <a:off x="339294" y="710053"/>
            <a:ext cx="8415142" cy="2585323"/>
          </a:xfrm>
          <a:prstGeom prst="rect">
            <a:avLst/>
          </a:prstGeom>
          <a:noFill/>
        </p:spPr>
        <p:txBody>
          <a:bodyPr wrap="square" rtlCol="0">
            <a:spAutoFit/>
          </a:bodyPr>
          <a:lstStyle/>
          <a:p>
            <a:pPr algn="just">
              <a:lnSpc>
                <a:spcPct val="150000"/>
              </a:lnSpc>
            </a:pPr>
            <a:r>
              <a:rPr lang="en-US"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The DHT11 is a basic, low-cost digital temperature and humidity sensor. It uses a capacitive humidity sensor and a thermistor to measure the surrounding air, and spits out a digital signal on the data pin (no analog input pins needed). It’s fairly simple to use, but requires careful timing to grab data. The only real downside of this sensor is you can only get new data from it once every 2 seconds.</a:t>
            </a:r>
            <a:r>
              <a:rPr lang="en-US"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p>
          <a:p>
            <a:pPr algn="just">
              <a:lnSpc>
                <a:spcPct val="150000"/>
              </a:lnSpc>
            </a:pPr>
            <a:endParaRPr lang="en-US" dirty="0">
              <a:latin typeface="Times New Roman" panose="02020603050405020304" pitchFamily="18" charset="0"/>
              <a:cs typeface="Times New Roman" panose="02020603050405020304" pitchFamily="18" charset="0"/>
            </a:endParaRPr>
          </a:p>
        </p:txBody>
      </p:sp>
      <p:pic>
        <p:nvPicPr>
          <p:cNvPr id="10" name="Picture 9">
            <a:extLst>
              <a:ext uri="{FF2B5EF4-FFF2-40B4-BE49-F238E27FC236}">
                <a16:creationId xmlns:a16="http://schemas.microsoft.com/office/drawing/2014/main" id="{1F1D3D4A-2A24-3694-044D-9AC622E77E07}"/>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6093" r="8406"/>
          <a:stretch/>
        </p:blipFill>
        <p:spPr bwMode="auto">
          <a:xfrm>
            <a:off x="2879294" y="3135855"/>
            <a:ext cx="2580084" cy="2562621"/>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16221328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61912" y="146178"/>
            <a:ext cx="7604401" cy="369332"/>
          </a:xfrm>
          <a:prstGeom prst="rect">
            <a:avLst/>
          </a:prstGeom>
          <a:noFill/>
        </p:spPr>
        <p:txBody>
          <a:bodyPr wrap="square" rtlCol="0">
            <a:spAutoFit/>
          </a:bodyPr>
          <a:lstStyle/>
          <a:p>
            <a:r>
              <a:rPr lang="en-US" b="1" dirty="0">
                <a:solidFill>
                  <a:srgbClr val="17740A"/>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DHT11</a:t>
            </a:r>
            <a:endParaRPr lang="en-IN" b="1" dirty="0">
              <a:solidFill>
                <a:schemeClr val="accent6">
                  <a:lumMod val="7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cxnSp>
        <p:nvCxnSpPr>
          <p:cNvPr id="6" name="Straight Connector 5"/>
          <p:cNvCxnSpPr/>
          <p:nvPr/>
        </p:nvCxnSpPr>
        <p:spPr>
          <a:xfrm>
            <a:off x="177541" y="515510"/>
            <a:ext cx="8738648" cy="0"/>
          </a:xfrm>
          <a:prstGeom prst="line">
            <a:avLst/>
          </a:prstGeom>
          <a:ln w="63500" cmpd="thickThin">
            <a:tailEnd type="diamond"/>
          </a:ln>
        </p:spPr>
        <p:style>
          <a:lnRef idx="3">
            <a:schemeClr val="accent2"/>
          </a:lnRef>
          <a:fillRef idx="0">
            <a:schemeClr val="accent2"/>
          </a:fillRef>
          <a:effectRef idx="2">
            <a:schemeClr val="accent2"/>
          </a:effectRef>
          <a:fontRef idx="minor">
            <a:schemeClr val="tx1"/>
          </a:fontRef>
        </p:style>
      </p:cxnSp>
      <p:cxnSp>
        <p:nvCxnSpPr>
          <p:cNvPr id="7" name="Straight Connector 6"/>
          <p:cNvCxnSpPr/>
          <p:nvPr/>
        </p:nvCxnSpPr>
        <p:spPr>
          <a:xfrm>
            <a:off x="218385" y="6385207"/>
            <a:ext cx="8738648" cy="0"/>
          </a:xfrm>
          <a:prstGeom prst="line">
            <a:avLst/>
          </a:prstGeom>
          <a:ln w="63500" cmpd="thickThin">
            <a:headEnd type="diamond"/>
            <a:tailEnd type="none"/>
          </a:ln>
        </p:spPr>
        <p:style>
          <a:lnRef idx="3">
            <a:schemeClr val="accent2"/>
          </a:lnRef>
          <a:fillRef idx="0">
            <a:schemeClr val="accent2"/>
          </a:fillRef>
          <a:effectRef idx="2">
            <a:schemeClr val="accent2"/>
          </a:effectRef>
          <a:fontRef idx="minor">
            <a:schemeClr val="tx1"/>
          </a:fontRef>
        </p:style>
      </p:cxnSp>
      <p:sp>
        <p:nvSpPr>
          <p:cNvPr id="8" name="TextBox 7"/>
          <p:cNvSpPr txBox="1"/>
          <p:nvPr/>
        </p:nvSpPr>
        <p:spPr>
          <a:xfrm>
            <a:off x="461913" y="6458928"/>
            <a:ext cx="8454276" cy="307777"/>
          </a:xfrm>
          <a:prstGeom prst="rect">
            <a:avLst/>
          </a:prstGeom>
          <a:noFill/>
        </p:spPr>
        <p:txBody>
          <a:bodyPr wrap="square" rtlCol="0">
            <a:spAutoFit/>
          </a:bodyPr>
          <a:lstStyle/>
          <a:p>
            <a:pPr algn="r"/>
            <a:r>
              <a:rPr lang="en-IN" sz="1400" b="1" dirty="0">
                <a:solidFill>
                  <a:srgbClr val="17740A"/>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GRTIET, Department of Electronics and Communication Engineering</a:t>
            </a:r>
          </a:p>
        </p:txBody>
      </p:sp>
      <p:sp>
        <p:nvSpPr>
          <p:cNvPr id="2" name="TextBox 1"/>
          <p:cNvSpPr txBox="1"/>
          <p:nvPr/>
        </p:nvSpPr>
        <p:spPr>
          <a:xfrm>
            <a:off x="461912" y="920569"/>
            <a:ext cx="8296706" cy="1569660"/>
          </a:xfrm>
          <a:prstGeom prst="rect">
            <a:avLst/>
          </a:prstGeom>
          <a:noFill/>
        </p:spPr>
        <p:txBody>
          <a:bodyPr wrap="square" rtlCol="0">
            <a:spAutoFit/>
          </a:bodyPr>
          <a:lstStyle/>
          <a:p>
            <a:pPr algn="just">
              <a:lnSpc>
                <a:spcPct val="150000"/>
              </a:lnSpc>
            </a:pPr>
            <a:r>
              <a:rPr lang="en-US" sz="1600" dirty="0">
                <a:latin typeface="Times New Roman" panose="02020603050405020304" pitchFamily="18" charset="0"/>
                <a:cs typeface="Times New Roman" panose="02020603050405020304" pitchFamily="18" charset="0"/>
              </a:rPr>
              <a:t>The use of the DHT11 sensor in the Smart Cities Manhole Cover Management System ensures that temperature and humidity levels inside the manhole are monitored in real-time, allowing prompt action to be taken to prevent any harm. It also improves the safety of workers and reduces the risk of accidents.</a:t>
            </a:r>
            <a:endParaRPr lang="en-IN" sz="1600" dirty="0">
              <a:latin typeface="Times New Roman" panose="02020603050405020304" pitchFamily="18" charset="0"/>
              <a:cs typeface="Times New Roman" panose="02020603050405020304" pitchFamily="18"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15562800"/>
              </p:ext>
            </p:extLst>
          </p:nvPr>
        </p:nvGraphicFramePr>
        <p:xfrm>
          <a:off x="1107757" y="2769306"/>
          <a:ext cx="7185342" cy="2551994"/>
        </p:xfrm>
        <a:graphic>
          <a:graphicData uri="http://schemas.openxmlformats.org/drawingml/2006/table">
            <a:tbl>
              <a:tblPr firstRow="1" firstCol="1" bandRow="1">
                <a:tableStyleId>{5940675A-B579-460E-94D1-54222C63F5DA}</a:tableStyleId>
              </a:tblPr>
              <a:tblGrid>
                <a:gridCol w="1452978">
                  <a:extLst>
                    <a:ext uri="{9D8B030D-6E8A-4147-A177-3AD203B41FA5}">
                      <a16:colId xmlns:a16="http://schemas.microsoft.com/office/drawing/2014/main" val="691139191"/>
                    </a:ext>
                  </a:extLst>
                </a:gridCol>
                <a:gridCol w="1129271">
                  <a:extLst>
                    <a:ext uri="{9D8B030D-6E8A-4147-A177-3AD203B41FA5}">
                      <a16:colId xmlns:a16="http://schemas.microsoft.com/office/drawing/2014/main" val="805342201"/>
                    </a:ext>
                  </a:extLst>
                </a:gridCol>
                <a:gridCol w="1632108">
                  <a:extLst>
                    <a:ext uri="{9D8B030D-6E8A-4147-A177-3AD203B41FA5}">
                      <a16:colId xmlns:a16="http://schemas.microsoft.com/office/drawing/2014/main" val="3656243114"/>
                    </a:ext>
                  </a:extLst>
                </a:gridCol>
                <a:gridCol w="1560554">
                  <a:extLst>
                    <a:ext uri="{9D8B030D-6E8A-4147-A177-3AD203B41FA5}">
                      <a16:colId xmlns:a16="http://schemas.microsoft.com/office/drawing/2014/main" val="3371393428"/>
                    </a:ext>
                  </a:extLst>
                </a:gridCol>
                <a:gridCol w="1410431">
                  <a:extLst>
                    <a:ext uri="{9D8B030D-6E8A-4147-A177-3AD203B41FA5}">
                      <a16:colId xmlns:a16="http://schemas.microsoft.com/office/drawing/2014/main" val="2481224945"/>
                    </a:ext>
                  </a:extLst>
                </a:gridCol>
              </a:tblGrid>
              <a:tr h="974318">
                <a:tc>
                  <a:txBody>
                    <a:bodyPr/>
                    <a:lstStyle/>
                    <a:p>
                      <a:pPr algn="ctr">
                        <a:lnSpc>
                          <a:spcPct val="150000"/>
                        </a:lnSpc>
                        <a:spcAft>
                          <a:spcPts val="0"/>
                        </a:spcAft>
                      </a:pPr>
                      <a:r>
                        <a:rPr lang="en-US" sz="1400" dirty="0">
                          <a:effectLst/>
                          <a:latin typeface="Times New Roman" panose="02020603050405020304" pitchFamily="18" charset="0"/>
                          <a:cs typeface="Times New Roman" panose="02020603050405020304" pitchFamily="18" charset="0"/>
                        </a:rPr>
                        <a:t>Measurement</a:t>
                      </a:r>
                      <a:endParaRPr lang="en-IN" sz="1200" dirty="0">
                        <a:effectLst/>
                        <a:latin typeface="Times New Roman" panose="02020603050405020304" pitchFamily="18" charset="0"/>
                        <a:cs typeface="Times New Roman" panose="02020603050405020304" pitchFamily="18" charset="0"/>
                      </a:endParaRPr>
                    </a:p>
                    <a:p>
                      <a:pPr algn="ctr">
                        <a:lnSpc>
                          <a:spcPct val="150000"/>
                        </a:lnSpc>
                        <a:spcAft>
                          <a:spcPts val="0"/>
                        </a:spcAft>
                      </a:pPr>
                      <a:r>
                        <a:rPr lang="en-US" sz="1400" dirty="0">
                          <a:effectLst/>
                          <a:latin typeface="Times New Roman" panose="02020603050405020304" pitchFamily="18" charset="0"/>
                          <a:cs typeface="Times New Roman" panose="02020603050405020304" pitchFamily="18" charset="0"/>
                        </a:rPr>
                        <a:t>Range</a:t>
                      </a:r>
                      <a:endParaRPr lang="en-IN"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400" dirty="0">
                          <a:effectLst/>
                          <a:latin typeface="Times New Roman" panose="02020603050405020304" pitchFamily="18" charset="0"/>
                          <a:cs typeface="Times New Roman" panose="02020603050405020304" pitchFamily="18" charset="0"/>
                        </a:rPr>
                        <a:t>Humidity</a:t>
                      </a:r>
                      <a:endParaRPr lang="en-IN" sz="1200" dirty="0">
                        <a:effectLst/>
                        <a:latin typeface="Times New Roman" panose="02020603050405020304" pitchFamily="18" charset="0"/>
                        <a:cs typeface="Times New Roman" panose="02020603050405020304" pitchFamily="18" charset="0"/>
                      </a:endParaRPr>
                    </a:p>
                    <a:p>
                      <a:pPr algn="ctr">
                        <a:lnSpc>
                          <a:spcPct val="150000"/>
                        </a:lnSpc>
                        <a:spcAft>
                          <a:spcPts val="0"/>
                        </a:spcAft>
                      </a:pPr>
                      <a:r>
                        <a:rPr lang="en-US" sz="1400" dirty="0">
                          <a:effectLst/>
                          <a:latin typeface="Times New Roman" panose="02020603050405020304" pitchFamily="18" charset="0"/>
                          <a:cs typeface="Times New Roman" panose="02020603050405020304" pitchFamily="18" charset="0"/>
                        </a:rPr>
                        <a:t>Accuracy</a:t>
                      </a:r>
                      <a:endParaRPr lang="en-IN"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400" dirty="0">
                          <a:effectLst/>
                          <a:latin typeface="Times New Roman" panose="02020603050405020304" pitchFamily="18" charset="0"/>
                          <a:cs typeface="Times New Roman" panose="02020603050405020304" pitchFamily="18" charset="0"/>
                        </a:rPr>
                        <a:t>Temperature Accuracy</a:t>
                      </a:r>
                      <a:endParaRPr lang="en-IN"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50000"/>
                        </a:lnSpc>
                        <a:spcBef>
                          <a:spcPts val="1500"/>
                        </a:spcBef>
                        <a:spcAft>
                          <a:spcPts val="750"/>
                        </a:spcAft>
                      </a:pPr>
                      <a:r>
                        <a:rPr lang="en-US" sz="1400">
                          <a:effectLst/>
                          <a:latin typeface="Times New Roman" panose="02020603050405020304" pitchFamily="18" charset="0"/>
                          <a:cs typeface="Times New Roman" panose="02020603050405020304" pitchFamily="18" charset="0"/>
                        </a:rPr>
                        <a:t>Resolution</a:t>
                      </a:r>
                      <a:endParaRPr lang="en-IN" sz="1000" b="1">
                        <a:effectLst/>
                        <a:latin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50000"/>
                        </a:lnSpc>
                        <a:spcBef>
                          <a:spcPts val="1500"/>
                        </a:spcBef>
                        <a:spcAft>
                          <a:spcPts val="750"/>
                        </a:spcAft>
                      </a:pPr>
                      <a:r>
                        <a:rPr lang="en-US" sz="1400">
                          <a:effectLst/>
                          <a:latin typeface="Times New Roman" panose="02020603050405020304" pitchFamily="18" charset="0"/>
                          <a:cs typeface="Times New Roman" panose="02020603050405020304" pitchFamily="18" charset="0"/>
                        </a:rPr>
                        <a:t>Package</a:t>
                      </a:r>
                      <a:endParaRPr lang="en-IN" sz="1000" b="1">
                        <a:effectLst/>
                        <a:latin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665185463"/>
                  </a:ext>
                </a:extLst>
              </a:tr>
              <a:tr h="1577676">
                <a:tc>
                  <a:txBody>
                    <a:bodyPr/>
                    <a:lstStyle/>
                    <a:p>
                      <a:pPr algn="ctr">
                        <a:lnSpc>
                          <a:spcPct val="150000"/>
                        </a:lnSpc>
                        <a:spcAft>
                          <a:spcPts val="0"/>
                        </a:spcAft>
                      </a:pPr>
                      <a:r>
                        <a:rPr lang="en-US" sz="1400" dirty="0">
                          <a:effectLst/>
                          <a:latin typeface="Times New Roman" panose="02020603050405020304" pitchFamily="18" charset="0"/>
                          <a:cs typeface="Times New Roman" panose="02020603050405020304" pitchFamily="18" charset="0"/>
                        </a:rPr>
                        <a:t> </a:t>
                      </a:r>
                      <a:endParaRPr lang="en-IN" sz="1200" dirty="0">
                        <a:effectLst/>
                        <a:latin typeface="Times New Roman" panose="02020603050405020304" pitchFamily="18" charset="0"/>
                        <a:cs typeface="Times New Roman" panose="02020603050405020304" pitchFamily="18" charset="0"/>
                      </a:endParaRPr>
                    </a:p>
                    <a:p>
                      <a:pPr algn="ctr">
                        <a:lnSpc>
                          <a:spcPct val="150000"/>
                        </a:lnSpc>
                        <a:spcAft>
                          <a:spcPts val="0"/>
                        </a:spcAft>
                      </a:pPr>
                      <a:r>
                        <a:rPr lang="en-US" sz="1400" dirty="0">
                          <a:effectLst/>
                          <a:latin typeface="Times New Roman" panose="02020603050405020304" pitchFamily="18" charset="0"/>
                          <a:cs typeface="Times New Roman" panose="02020603050405020304" pitchFamily="18" charset="0"/>
                        </a:rPr>
                        <a:t>20-90%RH</a:t>
                      </a:r>
                      <a:endParaRPr lang="en-IN" sz="1200" dirty="0">
                        <a:effectLst/>
                        <a:latin typeface="Times New Roman" panose="02020603050405020304" pitchFamily="18" charset="0"/>
                        <a:cs typeface="Times New Roman" panose="02020603050405020304" pitchFamily="18" charset="0"/>
                      </a:endParaRPr>
                    </a:p>
                    <a:p>
                      <a:pPr algn="ctr">
                        <a:lnSpc>
                          <a:spcPct val="150000"/>
                        </a:lnSpc>
                        <a:spcAft>
                          <a:spcPts val="0"/>
                        </a:spcAft>
                      </a:pPr>
                      <a:r>
                        <a:rPr lang="en-US" sz="1400" dirty="0">
                          <a:effectLst/>
                          <a:latin typeface="Times New Roman" panose="02020603050405020304" pitchFamily="18" charset="0"/>
                          <a:cs typeface="Times New Roman" panose="02020603050405020304" pitchFamily="18" charset="0"/>
                        </a:rPr>
                        <a:t>0-50</a:t>
                      </a:r>
                      <a:r>
                        <a:rPr lang="en-US" sz="1400" baseline="30000" dirty="0">
                          <a:effectLst/>
                          <a:latin typeface="Times New Roman" panose="02020603050405020304" pitchFamily="18" charset="0"/>
                          <a:cs typeface="Times New Roman" panose="02020603050405020304" pitchFamily="18" charset="0"/>
                        </a:rPr>
                        <a:t>0</a:t>
                      </a:r>
                      <a:r>
                        <a:rPr lang="en-US" sz="1400" dirty="0">
                          <a:effectLst/>
                          <a:latin typeface="Times New Roman" panose="02020603050405020304" pitchFamily="18" charset="0"/>
                          <a:cs typeface="Times New Roman" panose="02020603050405020304" pitchFamily="18" charset="0"/>
                        </a:rPr>
                        <a:t>C</a:t>
                      </a:r>
                      <a:endParaRPr lang="en-IN"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50000"/>
                        </a:lnSpc>
                        <a:spcBef>
                          <a:spcPts val="1500"/>
                        </a:spcBef>
                        <a:spcAft>
                          <a:spcPts val="750"/>
                        </a:spcAft>
                      </a:pPr>
                      <a:r>
                        <a:rPr lang="en-US" sz="1400" dirty="0">
                          <a:effectLst/>
                          <a:latin typeface="Times New Roman" panose="02020603050405020304" pitchFamily="18" charset="0"/>
                          <a:cs typeface="Times New Roman" panose="02020603050405020304" pitchFamily="18" charset="0"/>
                        </a:rPr>
                        <a:t>±5％RH</a:t>
                      </a:r>
                      <a:endParaRPr lang="en-IN" sz="1000" b="1" dirty="0">
                        <a:effectLst/>
                        <a:latin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50000"/>
                        </a:lnSpc>
                        <a:spcBef>
                          <a:spcPts val="1500"/>
                        </a:spcBef>
                        <a:spcAft>
                          <a:spcPts val="750"/>
                        </a:spcAft>
                      </a:pPr>
                      <a:r>
                        <a:rPr lang="en-US" sz="1400" dirty="0">
                          <a:effectLst/>
                          <a:latin typeface="Times New Roman" panose="02020603050405020304" pitchFamily="18" charset="0"/>
                          <a:cs typeface="Times New Roman" panose="02020603050405020304" pitchFamily="18" charset="0"/>
                        </a:rPr>
                        <a:t>±2</a:t>
                      </a:r>
                      <a:r>
                        <a:rPr lang="en-US" sz="1400" baseline="30000" dirty="0">
                          <a:effectLst/>
                          <a:latin typeface="Times New Roman" panose="02020603050405020304" pitchFamily="18" charset="0"/>
                          <a:cs typeface="Times New Roman" panose="02020603050405020304" pitchFamily="18" charset="0"/>
                        </a:rPr>
                        <a:t>0</a:t>
                      </a:r>
                      <a:r>
                        <a:rPr lang="en-US" sz="1400" dirty="0">
                          <a:effectLst/>
                          <a:latin typeface="Times New Roman" panose="02020603050405020304" pitchFamily="18" charset="0"/>
                          <a:cs typeface="Times New Roman" panose="02020603050405020304" pitchFamily="18" charset="0"/>
                        </a:rPr>
                        <a:t>C</a:t>
                      </a:r>
                      <a:endParaRPr lang="en-IN" sz="1000" b="1" dirty="0">
                        <a:effectLst/>
                        <a:latin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400" dirty="0">
                          <a:effectLst/>
                          <a:latin typeface="Times New Roman" panose="02020603050405020304" pitchFamily="18" charset="0"/>
                          <a:cs typeface="Times New Roman" panose="02020603050405020304" pitchFamily="18" charset="0"/>
                        </a:rPr>
                        <a:t> 1</a:t>
                      </a:r>
                      <a:endParaRPr lang="en-IN"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400" dirty="0">
                          <a:effectLst/>
                          <a:latin typeface="Times New Roman" panose="02020603050405020304" pitchFamily="18" charset="0"/>
                          <a:cs typeface="Times New Roman" panose="02020603050405020304" pitchFamily="18" charset="0"/>
                        </a:rPr>
                        <a:t> </a:t>
                      </a:r>
                      <a:endParaRPr lang="en-IN" sz="1200" dirty="0">
                        <a:effectLst/>
                        <a:latin typeface="Times New Roman" panose="02020603050405020304" pitchFamily="18" charset="0"/>
                        <a:cs typeface="Times New Roman" panose="02020603050405020304" pitchFamily="18" charset="0"/>
                      </a:endParaRPr>
                    </a:p>
                    <a:p>
                      <a:pPr algn="ctr">
                        <a:lnSpc>
                          <a:spcPct val="150000"/>
                        </a:lnSpc>
                        <a:spcAft>
                          <a:spcPts val="0"/>
                        </a:spcAft>
                      </a:pPr>
                      <a:r>
                        <a:rPr lang="en-US" sz="1400" dirty="0">
                          <a:effectLst/>
                          <a:latin typeface="Times New Roman" panose="02020603050405020304" pitchFamily="18" charset="0"/>
                          <a:cs typeface="Times New Roman" panose="02020603050405020304" pitchFamily="18" charset="0"/>
                        </a:rPr>
                        <a:t>4 Pin Single Row</a:t>
                      </a:r>
                      <a:endParaRPr lang="en-IN"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3590076770"/>
                  </a:ext>
                </a:extLst>
              </a:tr>
            </a:tbl>
          </a:graphicData>
        </a:graphic>
      </p:graphicFrame>
    </p:spTree>
    <p:extLst>
      <p:ext uri="{BB962C8B-B14F-4D97-AF65-F5344CB8AC3E}">
        <p14:creationId xmlns:p14="http://schemas.microsoft.com/office/powerpoint/2010/main" val="8806709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13323" y="282999"/>
            <a:ext cx="4532998" cy="369332"/>
          </a:xfrm>
          <a:prstGeom prst="rect">
            <a:avLst/>
          </a:prstGeom>
          <a:noFill/>
        </p:spPr>
        <p:txBody>
          <a:bodyPr wrap="square" rtlCol="0">
            <a:spAutoFit/>
          </a:bodyPr>
          <a:lstStyle/>
          <a:p>
            <a:r>
              <a:rPr lang="en-IN" b="1" dirty="0">
                <a:solidFill>
                  <a:srgbClr val="17740A"/>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OBJECTIVES </a:t>
            </a:r>
          </a:p>
        </p:txBody>
      </p:sp>
      <p:cxnSp>
        <p:nvCxnSpPr>
          <p:cNvPr id="6" name="Straight Connector 5"/>
          <p:cNvCxnSpPr/>
          <p:nvPr/>
        </p:nvCxnSpPr>
        <p:spPr>
          <a:xfrm>
            <a:off x="188536" y="836194"/>
            <a:ext cx="8738648" cy="0"/>
          </a:xfrm>
          <a:prstGeom prst="line">
            <a:avLst/>
          </a:prstGeom>
          <a:ln w="63500" cmpd="thickThin">
            <a:tailEnd type="diamond"/>
          </a:ln>
        </p:spPr>
        <p:style>
          <a:lnRef idx="3">
            <a:schemeClr val="accent2"/>
          </a:lnRef>
          <a:fillRef idx="0">
            <a:schemeClr val="accent2"/>
          </a:fillRef>
          <a:effectRef idx="2">
            <a:schemeClr val="accent2"/>
          </a:effectRef>
          <a:fontRef idx="minor">
            <a:schemeClr val="tx1"/>
          </a:fontRef>
        </p:style>
      </p:cxnSp>
      <p:cxnSp>
        <p:nvCxnSpPr>
          <p:cNvPr id="7" name="Straight Connector 6"/>
          <p:cNvCxnSpPr/>
          <p:nvPr/>
        </p:nvCxnSpPr>
        <p:spPr>
          <a:xfrm>
            <a:off x="218385" y="6385207"/>
            <a:ext cx="8738648" cy="0"/>
          </a:xfrm>
          <a:prstGeom prst="line">
            <a:avLst/>
          </a:prstGeom>
          <a:ln w="63500" cmpd="thickThin">
            <a:headEnd type="diamond"/>
            <a:tailEnd type="none"/>
          </a:ln>
        </p:spPr>
        <p:style>
          <a:lnRef idx="3">
            <a:schemeClr val="accent2"/>
          </a:lnRef>
          <a:fillRef idx="0">
            <a:schemeClr val="accent2"/>
          </a:fillRef>
          <a:effectRef idx="2">
            <a:schemeClr val="accent2"/>
          </a:effectRef>
          <a:fontRef idx="minor">
            <a:schemeClr val="tx1"/>
          </a:fontRef>
        </p:style>
      </p:cxnSp>
      <p:sp>
        <p:nvSpPr>
          <p:cNvPr id="8" name="TextBox 7"/>
          <p:cNvSpPr txBox="1"/>
          <p:nvPr/>
        </p:nvSpPr>
        <p:spPr>
          <a:xfrm>
            <a:off x="461913" y="6458928"/>
            <a:ext cx="8454276" cy="307777"/>
          </a:xfrm>
          <a:prstGeom prst="rect">
            <a:avLst/>
          </a:prstGeom>
          <a:noFill/>
        </p:spPr>
        <p:txBody>
          <a:bodyPr wrap="square" rtlCol="0">
            <a:spAutoFit/>
          </a:bodyPr>
          <a:lstStyle/>
          <a:p>
            <a:pPr algn="r"/>
            <a:r>
              <a:rPr lang="en-IN" sz="1400" b="1" dirty="0">
                <a:solidFill>
                  <a:srgbClr val="17740A"/>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GRTIET, Department of Electronics and Communication Engineering</a:t>
            </a:r>
          </a:p>
        </p:txBody>
      </p:sp>
      <p:sp>
        <p:nvSpPr>
          <p:cNvPr id="9" name="TextBox 8"/>
          <p:cNvSpPr txBox="1"/>
          <p:nvPr/>
        </p:nvSpPr>
        <p:spPr>
          <a:xfrm>
            <a:off x="698746" y="909915"/>
            <a:ext cx="7777925" cy="5124480"/>
          </a:xfrm>
          <a:prstGeom prst="rect">
            <a:avLst/>
          </a:prstGeom>
          <a:noFill/>
        </p:spPr>
        <p:txBody>
          <a:bodyPr wrap="square" rtlCol="0">
            <a:spAutoFit/>
          </a:bodyPr>
          <a:lstStyle/>
          <a:p>
            <a:pPr marL="285750" indent="-285750" algn="just">
              <a:lnSpc>
                <a:spcPct val="150000"/>
              </a:lnSpc>
              <a:buFont typeface="Arial" panose="020B0604020202020204" pitchFamily="34" charset="0"/>
              <a:buChar char="•"/>
            </a:pPr>
            <a:r>
              <a:rPr lang="en-US" sz="2000" dirty="0">
                <a:latin typeface="Times New Roman" panose="02020603050405020304" pitchFamily="18" charset="0"/>
                <a:ea typeface="Calibri" panose="020F0502020204030204" pitchFamily="34" charset="0"/>
                <a:cs typeface="Times New Roman" panose="02020603050405020304" pitchFamily="18" charset="0"/>
              </a:rPr>
              <a:t>I</a:t>
            </a:r>
            <a:r>
              <a:rPr lang="en-US" sz="2000" b="0" i="0" dirty="0">
                <a:effectLst/>
                <a:latin typeface="Times New Roman" panose="02020603050405020304" pitchFamily="18" charset="0"/>
                <a:cs typeface="Times New Roman" panose="02020603050405020304" pitchFamily="18" charset="0"/>
              </a:rPr>
              <a:t>n an edge computing-based manhole cover management system enables real-time monitoring of the status of manhole covers. The IoT sensors can detect changes in the status of the manhole covers, such as if a cover is open or closed, and send this information to the edge computing system. </a:t>
            </a:r>
          </a:p>
          <a:p>
            <a:pPr marL="285750" indent="-285750" algn="just">
              <a:lnSpc>
                <a:spcPct val="150000"/>
              </a:lnSpc>
              <a:buFont typeface="Arial" panose="020B0604020202020204" pitchFamily="34" charset="0"/>
              <a:buChar char="•"/>
            </a:pPr>
            <a:r>
              <a:rPr lang="en-US" sz="2000" b="0" i="0" dirty="0">
                <a:effectLst/>
                <a:latin typeface="Times New Roman" panose="02020603050405020304" pitchFamily="18" charset="0"/>
                <a:cs typeface="Times New Roman" panose="02020603050405020304" pitchFamily="18" charset="0"/>
              </a:rPr>
              <a:t>This early detection can prevent accidents and reduce the risk of injury to citizens, making cities safer.</a:t>
            </a:r>
          </a:p>
          <a:p>
            <a:pPr marL="285750" indent="-285750" algn="just">
              <a:lnSpc>
                <a:spcPct val="150000"/>
              </a:lnSpc>
              <a:buFont typeface="Arial" panose="020B0604020202020204" pitchFamily="34" charset="0"/>
              <a:buChar char="•"/>
            </a:pPr>
            <a:r>
              <a:rPr lang="en-US" sz="2000" b="0" i="0" dirty="0">
                <a:effectLst/>
                <a:latin typeface="Times New Roman" panose="02020603050405020304" pitchFamily="18" charset="0"/>
                <a:cs typeface="Times New Roman" panose="02020603050405020304" pitchFamily="18" charset="0"/>
              </a:rPr>
              <a:t>By analyzing the data collected from sensors and GSM, the system can predict potential failures in manhole covers and generate alerts for preventive maintenance</a:t>
            </a:r>
          </a:p>
          <a:p>
            <a:pPr algn="just">
              <a:lnSpc>
                <a:spcPct val="150000"/>
              </a:lnSpc>
            </a:pPr>
            <a:r>
              <a:rPr lang="en-US" sz="2000" b="0" i="0" dirty="0">
                <a:effectLst/>
                <a:latin typeface="Times New Roman" panose="02020603050405020304" pitchFamily="18" charset="0"/>
                <a:cs typeface="Times New Roman" panose="02020603050405020304" pitchFamily="18" charset="0"/>
              </a:rPr>
              <a:t>	</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8620384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61912" y="146178"/>
            <a:ext cx="7604401" cy="369332"/>
          </a:xfrm>
          <a:prstGeom prst="rect">
            <a:avLst/>
          </a:prstGeom>
          <a:noFill/>
        </p:spPr>
        <p:txBody>
          <a:bodyPr wrap="square" rtlCol="0">
            <a:spAutoFit/>
          </a:bodyPr>
          <a:lstStyle/>
          <a:p>
            <a:r>
              <a:rPr lang="en-US" b="1" dirty="0">
                <a:solidFill>
                  <a:srgbClr val="17740A"/>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GSM</a:t>
            </a:r>
            <a:endParaRPr lang="en-IN" b="1" dirty="0">
              <a:solidFill>
                <a:schemeClr val="accent6">
                  <a:lumMod val="7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cxnSp>
        <p:nvCxnSpPr>
          <p:cNvPr id="6" name="Straight Connector 5"/>
          <p:cNvCxnSpPr/>
          <p:nvPr/>
        </p:nvCxnSpPr>
        <p:spPr>
          <a:xfrm>
            <a:off x="188536" y="539014"/>
            <a:ext cx="8738648" cy="0"/>
          </a:xfrm>
          <a:prstGeom prst="line">
            <a:avLst/>
          </a:prstGeom>
          <a:ln w="63500" cmpd="thickThin">
            <a:tailEnd type="diamond"/>
          </a:ln>
        </p:spPr>
        <p:style>
          <a:lnRef idx="3">
            <a:schemeClr val="accent2"/>
          </a:lnRef>
          <a:fillRef idx="0">
            <a:schemeClr val="accent2"/>
          </a:fillRef>
          <a:effectRef idx="2">
            <a:schemeClr val="accent2"/>
          </a:effectRef>
          <a:fontRef idx="minor">
            <a:schemeClr val="tx1"/>
          </a:fontRef>
        </p:style>
      </p:cxnSp>
      <p:cxnSp>
        <p:nvCxnSpPr>
          <p:cNvPr id="7" name="Straight Connector 6"/>
          <p:cNvCxnSpPr/>
          <p:nvPr/>
        </p:nvCxnSpPr>
        <p:spPr>
          <a:xfrm>
            <a:off x="218385" y="6385207"/>
            <a:ext cx="8738648" cy="0"/>
          </a:xfrm>
          <a:prstGeom prst="line">
            <a:avLst/>
          </a:prstGeom>
          <a:ln w="63500" cmpd="thickThin">
            <a:headEnd type="diamond"/>
            <a:tailEnd type="none"/>
          </a:ln>
        </p:spPr>
        <p:style>
          <a:lnRef idx="3">
            <a:schemeClr val="accent2"/>
          </a:lnRef>
          <a:fillRef idx="0">
            <a:schemeClr val="accent2"/>
          </a:fillRef>
          <a:effectRef idx="2">
            <a:schemeClr val="accent2"/>
          </a:effectRef>
          <a:fontRef idx="minor">
            <a:schemeClr val="tx1"/>
          </a:fontRef>
        </p:style>
      </p:cxnSp>
      <p:sp>
        <p:nvSpPr>
          <p:cNvPr id="8" name="TextBox 7"/>
          <p:cNvSpPr txBox="1"/>
          <p:nvPr/>
        </p:nvSpPr>
        <p:spPr>
          <a:xfrm>
            <a:off x="461913" y="6458928"/>
            <a:ext cx="8454276" cy="307777"/>
          </a:xfrm>
          <a:prstGeom prst="rect">
            <a:avLst/>
          </a:prstGeom>
          <a:noFill/>
        </p:spPr>
        <p:txBody>
          <a:bodyPr wrap="square" rtlCol="0">
            <a:spAutoFit/>
          </a:bodyPr>
          <a:lstStyle/>
          <a:p>
            <a:pPr algn="r"/>
            <a:r>
              <a:rPr lang="en-IN" sz="1400" b="1" dirty="0">
                <a:solidFill>
                  <a:srgbClr val="17740A"/>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GRTIET, Department of Electronics and Communication Engineering</a:t>
            </a:r>
          </a:p>
        </p:txBody>
      </p:sp>
      <p:sp>
        <p:nvSpPr>
          <p:cNvPr id="10" name="TextBox 9"/>
          <p:cNvSpPr txBox="1"/>
          <p:nvPr/>
        </p:nvSpPr>
        <p:spPr>
          <a:xfrm>
            <a:off x="461912" y="848531"/>
            <a:ext cx="8032979" cy="4966744"/>
          </a:xfrm>
          <a:prstGeom prst="rect">
            <a:avLst/>
          </a:prstGeom>
          <a:noFill/>
        </p:spPr>
        <p:txBody>
          <a:bodyPr wrap="square" rtlCol="0">
            <a:spAutoFit/>
          </a:bodyPr>
          <a:lstStyle/>
          <a:p>
            <a:pPr algn="just">
              <a:lnSpc>
                <a:spcPct val="150000"/>
              </a:lnSpc>
            </a:pPr>
            <a:r>
              <a:rPr lang="en-US" sz="16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sz="1600" dirty="0">
                <a:latin typeface="Times New Roman" panose="02020603050405020304" pitchFamily="18" charset="0"/>
                <a:cs typeface="Times New Roman" panose="02020603050405020304" pitchFamily="18" charset="0"/>
              </a:rPr>
              <a:t>SIM800C is a widely used GSM Module with a serial interface modem which runs in between 3.4V-4.4V Voltage level. SIM800C is a Quad-band GSM/GPRS Module which is used in embedded applications where the remote data transfer is required. SIM800C works on 850/900/1800/1900MHz.GSM – used to send the information to municipality </a:t>
            </a:r>
          </a:p>
          <a:p>
            <a:pPr algn="just">
              <a:lnSpc>
                <a:spcPct val="150000"/>
              </a:lnSpc>
            </a:pPr>
            <a:endParaRPr lang="en-US" sz="1600" dirty="0">
              <a:latin typeface="Times New Roman" panose="02020603050405020304" pitchFamily="18" charset="0"/>
              <a:cs typeface="Times New Roman" panose="02020603050405020304" pitchFamily="18" charset="0"/>
            </a:endParaRPr>
          </a:p>
          <a:p>
            <a:pPr marL="285750" indent="-285750">
              <a:lnSpc>
                <a:spcPct val="150000"/>
              </a:lnSpc>
              <a:buFont typeface="Wingdings" panose="05000000000000000000" pitchFamily="2" charset="2"/>
              <a:buChar char="q"/>
            </a:pPr>
            <a:r>
              <a:rPr lang="en-IN" sz="1600" dirty="0">
                <a:latin typeface="Times New Roman" panose="02020603050405020304" pitchFamily="18" charset="0"/>
                <a:cs typeface="Times New Roman" panose="02020603050405020304" pitchFamily="18" charset="0"/>
              </a:rPr>
              <a:t>Small size quad-band GSM/GPRS module</a:t>
            </a:r>
          </a:p>
          <a:p>
            <a:pPr marL="285750" indent="-285750">
              <a:lnSpc>
                <a:spcPct val="150000"/>
              </a:lnSpc>
              <a:buFont typeface="Wingdings" panose="05000000000000000000" pitchFamily="2" charset="2"/>
              <a:buChar char="q"/>
            </a:pPr>
            <a:r>
              <a:rPr lang="en-IN" sz="1600" dirty="0">
                <a:latin typeface="Times New Roman" panose="02020603050405020304" pitchFamily="18" charset="0"/>
                <a:cs typeface="Times New Roman" panose="02020603050405020304" pitchFamily="18" charset="0"/>
              </a:rPr>
              <a:t>LCC form factor, easy for solder</a:t>
            </a:r>
          </a:p>
          <a:p>
            <a:pPr marL="285750" indent="-285750">
              <a:lnSpc>
                <a:spcPct val="150000"/>
              </a:lnSpc>
              <a:buFont typeface="Wingdings" panose="05000000000000000000" pitchFamily="2" charset="2"/>
              <a:buChar char="q"/>
            </a:pPr>
            <a:r>
              <a:rPr lang="en-IN" sz="1600" dirty="0">
                <a:latin typeface="Times New Roman" panose="02020603050405020304" pitchFamily="18" charset="0"/>
                <a:cs typeface="Times New Roman" panose="02020603050405020304" pitchFamily="18" charset="0"/>
              </a:rPr>
              <a:t>Abundant software functions: DTMF, MMS, MUX</a:t>
            </a:r>
          </a:p>
          <a:p>
            <a:pPr marL="285750" indent="-285750">
              <a:lnSpc>
                <a:spcPct val="150000"/>
              </a:lnSpc>
              <a:buFont typeface="Wingdings" panose="05000000000000000000" pitchFamily="2" charset="2"/>
              <a:buChar char="q"/>
            </a:pPr>
            <a:r>
              <a:rPr lang="en-IN" sz="1600" dirty="0">
                <a:latin typeface="Times New Roman" panose="02020603050405020304" pitchFamily="18" charset="0"/>
                <a:cs typeface="Times New Roman" panose="02020603050405020304" pitchFamily="18" charset="0"/>
              </a:rPr>
              <a:t>Low Power consumption</a:t>
            </a:r>
          </a:p>
          <a:p>
            <a:pPr algn="just">
              <a:lnSpc>
                <a:spcPct val="150000"/>
              </a:lnSpc>
            </a:pPr>
            <a:endParaRPr lang="en-US" sz="1050" dirty="0">
              <a:latin typeface="Times New Roman" panose="02020603050405020304" pitchFamily="18" charset="0"/>
              <a:cs typeface="Times New Roman" panose="02020603050405020304" pitchFamily="18" charset="0"/>
            </a:endParaRPr>
          </a:p>
          <a:p>
            <a:pPr algn="just">
              <a:lnSpc>
                <a:spcPct val="150000"/>
              </a:lnSpc>
            </a:pPr>
            <a:endParaRPr lang="en-US" sz="1400" dirty="0">
              <a:latin typeface="Times New Roman" panose="02020603050405020304" pitchFamily="18" charset="0"/>
              <a:cs typeface="Times New Roman" panose="02020603050405020304" pitchFamily="18" charset="0"/>
            </a:endParaRPr>
          </a:p>
          <a:p>
            <a:pPr algn="just">
              <a:lnSpc>
                <a:spcPct val="150000"/>
              </a:lnSpc>
            </a:pPr>
            <a:endParaRPr lang="en-US" sz="1600" dirty="0">
              <a:latin typeface="Times New Roman" panose="02020603050405020304" pitchFamily="18" charset="0"/>
              <a:cs typeface="Times New Roman" panose="02020603050405020304" pitchFamily="18" charset="0"/>
            </a:endParaRPr>
          </a:p>
          <a:p>
            <a:endParaRPr lang="en-US" sz="1600" dirty="0">
              <a:latin typeface="Times New Roman" panose="02020603050405020304" pitchFamily="18" charset="0"/>
              <a:cs typeface="Times New Roman" panose="02020603050405020304" pitchFamily="18" charset="0"/>
            </a:endParaRPr>
          </a:p>
          <a:p>
            <a:pPr algn="just">
              <a:lnSpc>
                <a:spcPct val="150000"/>
              </a:lnSpc>
            </a:pPr>
            <a:endParaRPr lang="en-US" sz="1600" dirty="0">
              <a:latin typeface="Times New Roman" panose="02020603050405020304" pitchFamily="18" charset="0"/>
              <a:cs typeface="Times New Roman" panose="02020603050405020304" pitchFamily="18" charset="0"/>
            </a:endParaRPr>
          </a:p>
        </p:txBody>
      </p:sp>
      <p:pic>
        <p:nvPicPr>
          <p:cNvPr id="5122" name="Picture 2" descr="SIM800C Development Board Quad-Band GSM GPRS Module Supports Bluetooth TTS  DTMF Alternative SIM900A Glue Stick Antenna"/>
          <p:cNvPicPr>
            <a:picLocks noChangeAspect="1" noChangeArrowheads="1"/>
          </p:cNvPicPr>
          <p:nvPr/>
        </p:nvPicPr>
        <p:blipFill rotWithShape="1">
          <a:blip r:embed="rId2">
            <a:extLst>
              <a:ext uri="{28A0092B-C50C-407E-A947-70E740481C1C}">
                <a14:useLocalDpi xmlns:a14="http://schemas.microsoft.com/office/drawing/2010/main" val="0"/>
              </a:ext>
            </a:extLst>
          </a:blip>
          <a:srcRect l="-2377" t="15759"/>
          <a:stretch/>
        </p:blipFill>
        <p:spPr bwMode="auto">
          <a:xfrm>
            <a:off x="5142555" y="2783851"/>
            <a:ext cx="3773634" cy="31051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116648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71243" y="146178"/>
            <a:ext cx="7604401" cy="369332"/>
          </a:xfrm>
          <a:prstGeom prst="rect">
            <a:avLst/>
          </a:prstGeom>
          <a:noFill/>
        </p:spPr>
        <p:txBody>
          <a:bodyPr wrap="square" rtlCol="0">
            <a:spAutoFit/>
          </a:bodyPr>
          <a:lstStyle/>
          <a:p>
            <a:r>
              <a:rPr lang="en-US" b="1" dirty="0">
                <a:solidFill>
                  <a:srgbClr val="17740A"/>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LCD</a:t>
            </a:r>
            <a:endParaRPr lang="en-IN" b="1" dirty="0">
              <a:solidFill>
                <a:schemeClr val="accent6">
                  <a:lumMod val="7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cxnSp>
        <p:nvCxnSpPr>
          <p:cNvPr id="6" name="Straight Connector 5"/>
          <p:cNvCxnSpPr/>
          <p:nvPr/>
        </p:nvCxnSpPr>
        <p:spPr>
          <a:xfrm>
            <a:off x="188536" y="539014"/>
            <a:ext cx="8738648" cy="0"/>
          </a:xfrm>
          <a:prstGeom prst="line">
            <a:avLst/>
          </a:prstGeom>
          <a:ln w="63500" cmpd="thickThin">
            <a:tailEnd type="diamond"/>
          </a:ln>
        </p:spPr>
        <p:style>
          <a:lnRef idx="3">
            <a:schemeClr val="accent2"/>
          </a:lnRef>
          <a:fillRef idx="0">
            <a:schemeClr val="accent2"/>
          </a:fillRef>
          <a:effectRef idx="2">
            <a:schemeClr val="accent2"/>
          </a:effectRef>
          <a:fontRef idx="minor">
            <a:schemeClr val="tx1"/>
          </a:fontRef>
        </p:style>
      </p:cxnSp>
      <p:cxnSp>
        <p:nvCxnSpPr>
          <p:cNvPr id="7" name="Straight Connector 6"/>
          <p:cNvCxnSpPr/>
          <p:nvPr/>
        </p:nvCxnSpPr>
        <p:spPr>
          <a:xfrm>
            <a:off x="218385" y="6385207"/>
            <a:ext cx="8738648" cy="0"/>
          </a:xfrm>
          <a:prstGeom prst="line">
            <a:avLst/>
          </a:prstGeom>
          <a:ln w="63500" cmpd="thickThin">
            <a:headEnd type="diamond"/>
            <a:tailEnd type="none"/>
          </a:ln>
        </p:spPr>
        <p:style>
          <a:lnRef idx="3">
            <a:schemeClr val="accent2"/>
          </a:lnRef>
          <a:fillRef idx="0">
            <a:schemeClr val="accent2"/>
          </a:fillRef>
          <a:effectRef idx="2">
            <a:schemeClr val="accent2"/>
          </a:effectRef>
          <a:fontRef idx="minor">
            <a:schemeClr val="tx1"/>
          </a:fontRef>
        </p:style>
      </p:cxnSp>
      <p:sp>
        <p:nvSpPr>
          <p:cNvPr id="8" name="TextBox 7"/>
          <p:cNvSpPr txBox="1"/>
          <p:nvPr/>
        </p:nvSpPr>
        <p:spPr>
          <a:xfrm>
            <a:off x="461913" y="6458928"/>
            <a:ext cx="8454276" cy="307777"/>
          </a:xfrm>
          <a:prstGeom prst="rect">
            <a:avLst/>
          </a:prstGeom>
          <a:noFill/>
        </p:spPr>
        <p:txBody>
          <a:bodyPr wrap="square" rtlCol="0">
            <a:spAutoFit/>
          </a:bodyPr>
          <a:lstStyle/>
          <a:p>
            <a:pPr algn="r"/>
            <a:r>
              <a:rPr lang="en-IN" sz="1400" b="1" dirty="0">
                <a:solidFill>
                  <a:srgbClr val="17740A"/>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GRTIET, Department of Electronics and Communication Engineering</a:t>
            </a:r>
          </a:p>
        </p:txBody>
      </p:sp>
      <p:pic>
        <p:nvPicPr>
          <p:cNvPr id="9" name="Picture 2" descr="16X2 LCD"/>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55060" y="2570154"/>
            <a:ext cx="4018383" cy="2567943"/>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471243" y="809550"/>
            <a:ext cx="7946441" cy="2077492"/>
          </a:xfrm>
          <a:prstGeom prst="rect">
            <a:avLst/>
          </a:prstGeom>
          <a:noFill/>
        </p:spPr>
        <p:txBody>
          <a:bodyPr wrap="square" rtlCol="0">
            <a:spAutoFit/>
          </a:bodyPr>
          <a:lstStyle/>
          <a:p>
            <a:pPr algn="just">
              <a:lnSpc>
                <a:spcPct val="150000"/>
              </a:lnSpc>
            </a:pPr>
            <a:r>
              <a:rPr lang="en-US" dirty="0">
                <a:latin typeface="Times New Roman" panose="02020603050405020304" pitchFamily="18" charset="0"/>
                <a:cs typeface="Times New Roman" panose="02020603050405020304" pitchFamily="18" charset="0"/>
              </a:rPr>
              <a:t>	The liquid crystal display (LCD) panel is </a:t>
            </a:r>
            <a:r>
              <a:rPr lang="en-US" b="1" dirty="0">
                <a:latin typeface="Times New Roman" panose="02020603050405020304" pitchFamily="18" charset="0"/>
                <a:cs typeface="Times New Roman" panose="02020603050405020304" pitchFamily="18" charset="0"/>
              </a:rPr>
              <a:t>designed to project on-screen information of a microcomputer onto a larger screen with the aid of a standard overhead projector</a:t>
            </a:r>
          </a:p>
          <a:p>
            <a:pPr algn="just">
              <a:lnSpc>
                <a:spcPct val="150000"/>
              </a:lnSpc>
            </a:pPr>
            <a:endParaRPr lang="en-US" sz="1600" b="1" dirty="0">
              <a:latin typeface="Times New Roman" panose="02020603050405020304" pitchFamily="18" charset="0"/>
              <a:cs typeface="Times New Roman" panose="02020603050405020304" pitchFamily="18" charset="0"/>
            </a:endParaRPr>
          </a:p>
          <a:p>
            <a:pPr algn="just">
              <a:lnSpc>
                <a:spcPct val="150000"/>
              </a:lnSpc>
            </a:pPr>
            <a:endParaRPr lang="en-US" sz="1600" dirty="0">
              <a:latin typeface="Times New Roman" panose="02020603050405020304" pitchFamily="18" charset="0"/>
              <a:cs typeface="Times New Roman" panose="02020603050405020304" pitchFamily="18" charset="0"/>
            </a:endParaRPr>
          </a:p>
        </p:txBody>
      </p:sp>
      <p:graphicFrame>
        <p:nvGraphicFramePr>
          <p:cNvPr id="3" name="Table 2"/>
          <p:cNvGraphicFramePr>
            <a:graphicFrameLocks noGrp="1"/>
          </p:cNvGraphicFramePr>
          <p:nvPr>
            <p:extLst>
              <p:ext uri="{D42A27DB-BD31-4B8C-83A1-F6EECF244321}">
                <p14:modId xmlns:p14="http://schemas.microsoft.com/office/powerpoint/2010/main" val="1393589953"/>
              </p:ext>
            </p:extLst>
          </p:nvPr>
        </p:nvGraphicFramePr>
        <p:xfrm>
          <a:off x="4273443" y="2575731"/>
          <a:ext cx="4469741" cy="3133160"/>
        </p:xfrm>
        <a:graphic>
          <a:graphicData uri="http://schemas.openxmlformats.org/drawingml/2006/table">
            <a:tbl>
              <a:tblPr/>
              <a:tblGrid>
                <a:gridCol w="1753177">
                  <a:extLst>
                    <a:ext uri="{9D8B030D-6E8A-4147-A177-3AD203B41FA5}">
                      <a16:colId xmlns:a16="http://schemas.microsoft.com/office/drawing/2014/main" val="2913348217"/>
                    </a:ext>
                  </a:extLst>
                </a:gridCol>
                <a:gridCol w="2716564">
                  <a:extLst>
                    <a:ext uri="{9D8B030D-6E8A-4147-A177-3AD203B41FA5}">
                      <a16:colId xmlns:a16="http://schemas.microsoft.com/office/drawing/2014/main" val="1743845773"/>
                    </a:ext>
                  </a:extLst>
                </a:gridCol>
              </a:tblGrid>
              <a:tr h="181258">
                <a:tc>
                  <a:txBody>
                    <a:bodyPr/>
                    <a:lstStyle/>
                    <a:p>
                      <a:pPr algn="ctr" fontAlgn="base"/>
                      <a:r>
                        <a:rPr lang="en-IN" sz="1200" b="1" dirty="0">
                          <a:effectLst/>
                          <a:latin typeface="times new roman" panose="02020603050405020304" pitchFamily="18" charset="0"/>
                        </a:rPr>
                        <a:t>Parameter</a:t>
                      </a:r>
                      <a:endParaRPr lang="en-IN" sz="1200" dirty="0">
                        <a:effectLst/>
                        <a:latin typeface="inherit"/>
                      </a:endParaRPr>
                    </a:p>
                  </a:txBody>
                  <a:tcPr marL="44006" marR="44006" marT="26404" marB="26404" anchor="ctr">
                    <a:lnL w="6350" cap="flat" cmpd="sng" algn="ctr">
                      <a:solidFill>
                        <a:srgbClr val="EAEAEA"/>
                      </a:solidFill>
                      <a:prstDash val="solid"/>
                      <a:round/>
                      <a:headEnd type="none" w="med" len="med"/>
                      <a:tailEnd type="none" w="med" len="med"/>
                    </a:lnL>
                    <a:lnR w="6350" cap="flat" cmpd="sng" algn="ctr">
                      <a:solidFill>
                        <a:srgbClr val="EAEAEA"/>
                      </a:solidFill>
                      <a:prstDash val="solid"/>
                      <a:round/>
                      <a:headEnd type="none" w="med" len="med"/>
                      <a:tailEnd type="none" w="med" len="med"/>
                    </a:lnR>
                    <a:lnT w="6350" cap="flat" cmpd="sng" algn="ctr">
                      <a:solidFill>
                        <a:srgbClr val="EAEAEA"/>
                      </a:solidFill>
                      <a:prstDash val="solid"/>
                      <a:round/>
                      <a:headEnd type="none" w="med" len="med"/>
                      <a:tailEnd type="none" w="med" len="med"/>
                    </a:lnT>
                    <a:lnB w="6350" cap="flat" cmpd="sng" algn="ctr">
                      <a:solidFill>
                        <a:srgbClr val="EAEAEA"/>
                      </a:solidFill>
                      <a:prstDash val="solid"/>
                      <a:round/>
                      <a:headEnd type="none" w="med" len="med"/>
                      <a:tailEnd type="none" w="med" len="med"/>
                    </a:lnB>
                    <a:solidFill>
                      <a:srgbClr val="5777BD"/>
                    </a:solidFill>
                  </a:tcPr>
                </a:tc>
                <a:tc>
                  <a:txBody>
                    <a:bodyPr/>
                    <a:lstStyle/>
                    <a:p>
                      <a:pPr algn="ctr" fontAlgn="base"/>
                      <a:r>
                        <a:rPr lang="en-IN" sz="1200" b="1" dirty="0">
                          <a:effectLst/>
                          <a:latin typeface="times new roman" panose="02020603050405020304" pitchFamily="18" charset="0"/>
                        </a:rPr>
                        <a:t>Value</a:t>
                      </a:r>
                      <a:endParaRPr lang="en-IN" sz="1200" dirty="0">
                        <a:effectLst/>
                        <a:latin typeface="inherit"/>
                      </a:endParaRPr>
                    </a:p>
                  </a:txBody>
                  <a:tcPr marL="44006" marR="44006" marT="26404" marB="26404" anchor="ctr">
                    <a:lnL w="6350" cap="flat" cmpd="sng" algn="ctr">
                      <a:solidFill>
                        <a:srgbClr val="EAEAEA"/>
                      </a:solidFill>
                      <a:prstDash val="solid"/>
                      <a:round/>
                      <a:headEnd type="none" w="med" len="med"/>
                      <a:tailEnd type="none" w="med" len="med"/>
                    </a:lnL>
                    <a:lnR w="6350" cap="flat" cmpd="sng" algn="ctr">
                      <a:solidFill>
                        <a:srgbClr val="EAEAEA"/>
                      </a:solidFill>
                      <a:prstDash val="solid"/>
                      <a:round/>
                      <a:headEnd type="none" w="med" len="med"/>
                      <a:tailEnd type="none" w="med" len="med"/>
                    </a:lnR>
                    <a:lnT w="6350" cap="flat" cmpd="sng" algn="ctr">
                      <a:solidFill>
                        <a:srgbClr val="EAEAEA"/>
                      </a:solidFill>
                      <a:prstDash val="solid"/>
                      <a:round/>
                      <a:headEnd type="none" w="med" len="med"/>
                      <a:tailEnd type="none" w="med" len="med"/>
                    </a:lnT>
                    <a:lnB w="6350" cap="flat" cmpd="sng" algn="ctr">
                      <a:solidFill>
                        <a:srgbClr val="EAEAEA"/>
                      </a:solidFill>
                      <a:prstDash val="solid"/>
                      <a:round/>
                      <a:headEnd type="none" w="med" len="med"/>
                      <a:tailEnd type="none" w="med" len="med"/>
                    </a:lnB>
                    <a:solidFill>
                      <a:srgbClr val="5777BD"/>
                    </a:solidFill>
                  </a:tcPr>
                </a:tc>
                <a:extLst>
                  <a:ext uri="{0D108BD9-81ED-4DB2-BD59-A6C34878D82A}">
                    <a16:rowId xmlns:a16="http://schemas.microsoft.com/office/drawing/2014/main" val="2785599245"/>
                  </a:ext>
                </a:extLst>
              </a:tr>
              <a:tr h="181258">
                <a:tc>
                  <a:txBody>
                    <a:bodyPr/>
                    <a:lstStyle/>
                    <a:p>
                      <a:pPr algn="l" fontAlgn="base"/>
                      <a:r>
                        <a:rPr lang="en-IN" sz="1200">
                          <a:effectLst/>
                          <a:latin typeface="times new roman" panose="02020603050405020304" pitchFamily="18" charset="0"/>
                        </a:rPr>
                        <a:t>Operating Voltage</a:t>
                      </a:r>
                      <a:endParaRPr lang="en-IN" sz="1200">
                        <a:effectLst/>
                        <a:latin typeface="inherit"/>
                      </a:endParaRPr>
                    </a:p>
                  </a:txBody>
                  <a:tcPr marL="44006" marR="44006" marT="26404" marB="26404" anchor="ctr">
                    <a:lnL w="6350" cap="flat" cmpd="sng" algn="ctr">
                      <a:solidFill>
                        <a:srgbClr val="EAEAEA"/>
                      </a:solidFill>
                      <a:prstDash val="solid"/>
                      <a:round/>
                      <a:headEnd type="none" w="med" len="med"/>
                      <a:tailEnd type="none" w="med" len="med"/>
                    </a:lnL>
                    <a:lnR w="6350" cap="flat" cmpd="sng" algn="ctr">
                      <a:solidFill>
                        <a:srgbClr val="EAEAEA"/>
                      </a:solidFill>
                      <a:prstDash val="solid"/>
                      <a:round/>
                      <a:headEnd type="none" w="med" len="med"/>
                      <a:tailEnd type="none" w="med" len="med"/>
                    </a:lnR>
                    <a:lnT w="6350" cap="flat" cmpd="sng" algn="ctr">
                      <a:solidFill>
                        <a:srgbClr val="EAEAEA"/>
                      </a:solidFill>
                      <a:prstDash val="solid"/>
                      <a:round/>
                      <a:headEnd type="none" w="med" len="med"/>
                      <a:tailEnd type="none" w="med" len="med"/>
                    </a:lnT>
                    <a:lnB w="6350" cap="flat" cmpd="sng" algn="ctr">
                      <a:solidFill>
                        <a:srgbClr val="EAEAEA"/>
                      </a:solidFill>
                      <a:prstDash val="solid"/>
                      <a:round/>
                      <a:headEnd type="none" w="med" len="med"/>
                      <a:tailEnd type="none" w="med" len="med"/>
                    </a:lnB>
                    <a:solidFill>
                      <a:srgbClr val="FFFFFF"/>
                    </a:solidFill>
                  </a:tcPr>
                </a:tc>
                <a:tc>
                  <a:txBody>
                    <a:bodyPr/>
                    <a:lstStyle/>
                    <a:p>
                      <a:pPr algn="l" fontAlgn="base"/>
                      <a:r>
                        <a:rPr lang="en-IN" sz="1200" dirty="0">
                          <a:effectLst/>
                          <a:latin typeface="times new roman" panose="02020603050405020304" pitchFamily="18" charset="0"/>
                        </a:rPr>
                        <a:t>4.7V-5.3V</a:t>
                      </a:r>
                      <a:endParaRPr lang="en-IN" sz="1200" dirty="0">
                        <a:effectLst/>
                        <a:latin typeface="inherit"/>
                      </a:endParaRPr>
                    </a:p>
                  </a:txBody>
                  <a:tcPr marL="44006" marR="44006" marT="26404" marB="26404" anchor="ctr">
                    <a:lnL w="6350" cap="flat" cmpd="sng" algn="ctr">
                      <a:solidFill>
                        <a:srgbClr val="EAEAEA"/>
                      </a:solidFill>
                      <a:prstDash val="solid"/>
                      <a:round/>
                      <a:headEnd type="none" w="med" len="med"/>
                      <a:tailEnd type="none" w="med" len="med"/>
                    </a:lnL>
                    <a:lnR w="6350" cap="flat" cmpd="sng" algn="ctr">
                      <a:solidFill>
                        <a:srgbClr val="EAEAEA"/>
                      </a:solidFill>
                      <a:prstDash val="solid"/>
                      <a:round/>
                      <a:headEnd type="none" w="med" len="med"/>
                      <a:tailEnd type="none" w="med" len="med"/>
                    </a:lnR>
                    <a:lnT w="6350" cap="flat" cmpd="sng" algn="ctr">
                      <a:solidFill>
                        <a:srgbClr val="EAEAEA"/>
                      </a:solidFill>
                      <a:prstDash val="solid"/>
                      <a:round/>
                      <a:headEnd type="none" w="med" len="med"/>
                      <a:tailEnd type="none" w="med" len="med"/>
                    </a:lnT>
                    <a:lnB w="6350" cap="flat" cmpd="sng" algn="ctr">
                      <a:solidFill>
                        <a:srgbClr val="EAEAEA"/>
                      </a:solidFill>
                      <a:prstDash val="solid"/>
                      <a:round/>
                      <a:headEnd type="none" w="med" len="med"/>
                      <a:tailEnd type="none" w="med" len="med"/>
                    </a:lnB>
                    <a:solidFill>
                      <a:srgbClr val="FFFFFF"/>
                    </a:solidFill>
                  </a:tcPr>
                </a:tc>
                <a:extLst>
                  <a:ext uri="{0D108BD9-81ED-4DB2-BD59-A6C34878D82A}">
                    <a16:rowId xmlns:a16="http://schemas.microsoft.com/office/drawing/2014/main" val="2871757079"/>
                  </a:ext>
                </a:extLst>
              </a:tr>
              <a:tr h="181258">
                <a:tc>
                  <a:txBody>
                    <a:bodyPr/>
                    <a:lstStyle/>
                    <a:p>
                      <a:pPr algn="l" fontAlgn="base"/>
                      <a:r>
                        <a:rPr lang="en-IN" sz="1200">
                          <a:effectLst/>
                          <a:latin typeface="times new roman" panose="02020603050405020304" pitchFamily="18" charset="0"/>
                        </a:rPr>
                        <a:t>Operating Current</a:t>
                      </a:r>
                      <a:endParaRPr lang="en-IN" sz="1200">
                        <a:effectLst/>
                        <a:latin typeface="inherit"/>
                      </a:endParaRPr>
                    </a:p>
                  </a:txBody>
                  <a:tcPr marL="44006" marR="44006" marT="26404" marB="26404" anchor="ctr">
                    <a:lnL w="6350" cap="flat" cmpd="sng" algn="ctr">
                      <a:solidFill>
                        <a:srgbClr val="EAEAEA"/>
                      </a:solidFill>
                      <a:prstDash val="solid"/>
                      <a:round/>
                      <a:headEnd type="none" w="med" len="med"/>
                      <a:tailEnd type="none" w="med" len="med"/>
                    </a:lnL>
                    <a:lnR w="6350" cap="flat" cmpd="sng" algn="ctr">
                      <a:solidFill>
                        <a:srgbClr val="EAEAEA"/>
                      </a:solidFill>
                      <a:prstDash val="solid"/>
                      <a:round/>
                      <a:headEnd type="none" w="med" len="med"/>
                      <a:tailEnd type="none" w="med" len="med"/>
                    </a:lnR>
                    <a:lnT w="6350" cap="flat" cmpd="sng" algn="ctr">
                      <a:solidFill>
                        <a:srgbClr val="EAEAEA"/>
                      </a:solidFill>
                      <a:prstDash val="solid"/>
                      <a:round/>
                      <a:headEnd type="none" w="med" len="med"/>
                      <a:tailEnd type="none" w="med" len="med"/>
                    </a:lnT>
                    <a:lnB w="6350" cap="flat" cmpd="sng" algn="ctr">
                      <a:solidFill>
                        <a:srgbClr val="EAEAEA"/>
                      </a:solidFill>
                      <a:prstDash val="solid"/>
                      <a:round/>
                      <a:headEnd type="none" w="med" len="med"/>
                      <a:tailEnd type="none" w="med" len="med"/>
                    </a:lnB>
                    <a:solidFill>
                      <a:srgbClr val="FFFFFF"/>
                    </a:solidFill>
                  </a:tcPr>
                </a:tc>
                <a:tc>
                  <a:txBody>
                    <a:bodyPr/>
                    <a:lstStyle/>
                    <a:p>
                      <a:pPr algn="l" fontAlgn="base"/>
                      <a:r>
                        <a:rPr lang="en-IN" sz="1200">
                          <a:effectLst/>
                          <a:latin typeface="times new roman" panose="02020603050405020304" pitchFamily="18" charset="0"/>
                        </a:rPr>
                        <a:t>1mA with no backlight</a:t>
                      </a:r>
                      <a:endParaRPr lang="en-IN" sz="1200">
                        <a:effectLst/>
                        <a:latin typeface="inherit"/>
                      </a:endParaRPr>
                    </a:p>
                  </a:txBody>
                  <a:tcPr marL="44006" marR="44006" marT="26404" marB="26404" anchor="ctr">
                    <a:lnL w="6350" cap="flat" cmpd="sng" algn="ctr">
                      <a:solidFill>
                        <a:srgbClr val="EAEAEA"/>
                      </a:solidFill>
                      <a:prstDash val="solid"/>
                      <a:round/>
                      <a:headEnd type="none" w="med" len="med"/>
                      <a:tailEnd type="none" w="med" len="med"/>
                    </a:lnL>
                    <a:lnR w="6350" cap="flat" cmpd="sng" algn="ctr">
                      <a:solidFill>
                        <a:srgbClr val="EAEAEA"/>
                      </a:solidFill>
                      <a:prstDash val="solid"/>
                      <a:round/>
                      <a:headEnd type="none" w="med" len="med"/>
                      <a:tailEnd type="none" w="med" len="med"/>
                    </a:lnR>
                    <a:lnT w="6350" cap="flat" cmpd="sng" algn="ctr">
                      <a:solidFill>
                        <a:srgbClr val="EAEAEA"/>
                      </a:solidFill>
                      <a:prstDash val="solid"/>
                      <a:round/>
                      <a:headEnd type="none" w="med" len="med"/>
                      <a:tailEnd type="none" w="med" len="med"/>
                    </a:lnT>
                    <a:lnB w="6350" cap="flat" cmpd="sng" algn="ctr">
                      <a:solidFill>
                        <a:srgbClr val="EAEAEA"/>
                      </a:solidFill>
                      <a:prstDash val="solid"/>
                      <a:round/>
                      <a:headEnd type="none" w="med" len="med"/>
                      <a:tailEnd type="none" w="med" len="med"/>
                    </a:lnB>
                    <a:solidFill>
                      <a:srgbClr val="FFFFFF"/>
                    </a:solidFill>
                  </a:tcPr>
                </a:tc>
                <a:extLst>
                  <a:ext uri="{0D108BD9-81ED-4DB2-BD59-A6C34878D82A}">
                    <a16:rowId xmlns:a16="http://schemas.microsoft.com/office/drawing/2014/main" val="3168888965"/>
                  </a:ext>
                </a:extLst>
              </a:tr>
              <a:tr h="181258">
                <a:tc>
                  <a:txBody>
                    <a:bodyPr/>
                    <a:lstStyle/>
                    <a:p>
                      <a:pPr algn="l" fontAlgn="base"/>
                      <a:r>
                        <a:rPr lang="en-IN" sz="1200" dirty="0">
                          <a:effectLst/>
                          <a:latin typeface="times new roman" panose="02020603050405020304" pitchFamily="18" charset="0"/>
                        </a:rPr>
                        <a:t>Controller</a:t>
                      </a:r>
                      <a:endParaRPr lang="en-IN" sz="1200" dirty="0">
                        <a:effectLst/>
                        <a:latin typeface="inherit"/>
                      </a:endParaRPr>
                    </a:p>
                  </a:txBody>
                  <a:tcPr marL="44006" marR="44006" marT="26404" marB="26404" anchor="ctr">
                    <a:lnL w="6350" cap="flat" cmpd="sng" algn="ctr">
                      <a:solidFill>
                        <a:srgbClr val="EAEAEA"/>
                      </a:solidFill>
                      <a:prstDash val="solid"/>
                      <a:round/>
                      <a:headEnd type="none" w="med" len="med"/>
                      <a:tailEnd type="none" w="med" len="med"/>
                    </a:lnL>
                    <a:lnR w="6350" cap="flat" cmpd="sng" algn="ctr">
                      <a:solidFill>
                        <a:srgbClr val="EAEAEA"/>
                      </a:solidFill>
                      <a:prstDash val="solid"/>
                      <a:round/>
                      <a:headEnd type="none" w="med" len="med"/>
                      <a:tailEnd type="none" w="med" len="med"/>
                    </a:lnR>
                    <a:lnT w="6350" cap="flat" cmpd="sng" algn="ctr">
                      <a:solidFill>
                        <a:srgbClr val="EAEAEA"/>
                      </a:solidFill>
                      <a:prstDash val="solid"/>
                      <a:round/>
                      <a:headEnd type="none" w="med" len="med"/>
                      <a:tailEnd type="none" w="med" len="med"/>
                    </a:lnT>
                    <a:lnB w="6350" cap="flat" cmpd="sng" algn="ctr">
                      <a:solidFill>
                        <a:srgbClr val="EAEAEA"/>
                      </a:solidFill>
                      <a:prstDash val="solid"/>
                      <a:round/>
                      <a:headEnd type="none" w="med" len="med"/>
                      <a:tailEnd type="none" w="med" len="med"/>
                    </a:lnB>
                    <a:solidFill>
                      <a:srgbClr val="FFFFFF"/>
                    </a:solidFill>
                  </a:tcPr>
                </a:tc>
                <a:tc>
                  <a:txBody>
                    <a:bodyPr/>
                    <a:lstStyle/>
                    <a:p>
                      <a:pPr algn="l" fontAlgn="base"/>
                      <a:r>
                        <a:rPr lang="en-IN" sz="1200">
                          <a:effectLst/>
                          <a:latin typeface="times new roman" panose="02020603050405020304" pitchFamily="18" charset="0"/>
                        </a:rPr>
                        <a:t>HD47780</a:t>
                      </a:r>
                      <a:endParaRPr lang="en-IN" sz="1200">
                        <a:effectLst/>
                        <a:latin typeface="inherit"/>
                      </a:endParaRPr>
                    </a:p>
                  </a:txBody>
                  <a:tcPr marL="44006" marR="44006" marT="26404" marB="26404" anchor="ctr">
                    <a:lnL w="6350" cap="flat" cmpd="sng" algn="ctr">
                      <a:solidFill>
                        <a:srgbClr val="EAEAEA"/>
                      </a:solidFill>
                      <a:prstDash val="solid"/>
                      <a:round/>
                      <a:headEnd type="none" w="med" len="med"/>
                      <a:tailEnd type="none" w="med" len="med"/>
                    </a:lnL>
                    <a:lnR w="6350" cap="flat" cmpd="sng" algn="ctr">
                      <a:solidFill>
                        <a:srgbClr val="EAEAEA"/>
                      </a:solidFill>
                      <a:prstDash val="solid"/>
                      <a:round/>
                      <a:headEnd type="none" w="med" len="med"/>
                      <a:tailEnd type="none" w="med" len="med"/>
                    </a:lnR>
                    <a:lnT w="6350" cap="flat" cmpd="sng" algn="ctr">
                      <a:solidFill>
                        <a:srgbClr val="EAEAEA"/>
                      </a:solidFill>
                      <a:prstDash val="solid"/>
                      <a:round/>
                      <a:headEnd type="none" w="med" len="med"/>
                      <a:tailEnd type="none" w="med" len="med"/>
                    </a:lnT>
                    <a:lnB w="6350" cap="flat" cmpd="sng" algn="ctr">
                      <a:solidFill>
                        <a:srgbClr val="EAEAEA"/>
                      </a:solidFill>
                      <a:prstDash val="solid"/>
                      <a:round/>
                      <a:headEnd type="none" w="med" len="med"/>
                      <a:tailEnd type="none" w="med" len="med"/>
                    </a:lnB>
                    <a:solidFill>
                      <a:srgbClr val="FFFFFF"/>
                    </a:solidFill>
                  </a:tcPr>
                </a:tc>
                <a:extLst>
                  <a:ext uri="{0D108BD9-81ED-4DB2-BD59-A6C34878D82A}">
                    <a16:rowId xmlns:a16="http://schemas.microsoft.com/office/drawing/2014/main" val="1583191423"/>
                  </a:ext>
                </a:extLst>
              </a:tr>
              <a:tr h="311914">
                <a:tc>
                  <a:txBody>
                    <a:bodyPr/>
                    <a:lstStyle/>
                    <a:p>
                      <a:pPr algn="l" fontAlgn="base"/>
                      <a:r>
                        <a:rPr lang="en-IN" sz="1200">
                          <a:effectLst/>
                          <a:latin typeface="times new roman" panose="02020603050405020304" pitchFamily="18" charset="0"/>
                        </a:rPr>
                        <a:t>Number of columns</a:t>
                      </a:r>
                      <a:endParaRPr lang="en-IN" sz="1200">
                        <a:effectLst/>
                        <a:latin typeface="inherit"/>
                      </a:endParaRPr>
                    </a:p>
                  </a:txBody>
                  <a:tcPr marL="44006" marR="44006" marT="26404" marB="26404" anchor="ctr">
                    <a:lnL w="6350" cap="flat" cmpd="sng" algn="ctr">
                      <a:solidFill>
                        <a:srgbClr val="EAEAEA"/>
                      </a:solidFill>
                      <a:prstDash val="solid"/>
                      <a:round/>
                      <a:headEnd type="none" w="med" len="med"/>
                      <a:tailEnd type="none" w="med" len="med"/>
                    </a:lnL>
                    <a:lnR w="6350" cap="flat" cmpd="sng" algn="ctr">
                      <a:solidFill>
                        <a:srgbClr val="EAEAEA"/>
                      </a:solidFill>
                      <a:prstDash val="solid"/>
                      <a:round/>
                      <a:headEnd type="none" w="med" len="med"/>
                      <a:tailEnd type="none" w="med" len="med"/>
                    </a:lnR>
                    <a:lnT w="6350" cap="flat" cmpd="sng" algn="ctr">
                      <a:solidFill>
                        <a:srgbClr val="EAEAEA"/>
                      </a:solidFill>
                      <a:prstDash val="solid"/>
                      <a:round/>
                      <a:headEnd type="none" w="med" len="med"/>
                      <a:tailEnd type="none" w="med" len="med"/>
                    </a:lnT>
                    <a:lnB w="6350" cap="flat" cmpd="sng" algn="ctr">
                      <a:solidFill>
                        <a:srgbClr val="EAEAEA"/>
                      </a:solidFill>
                      <a:prstDash val="solid"/>
                      <a:round/>
                      <a:headEnd type="none" w="med" len="med"/>
                      <a:tailEnd type="none" w="med" len="med"/>
                    </a:lnB>
                    <a:solidFill>
                      <a:srgbClr val="FFFFFF"/>
                    </a:solidFill>
                  </a:tcPr>
                </a:tc>
                <a:tc>
                  <a:txBody>
                    <a:bodyPr/>
                    <a:lstStyle/>
                    <a:p>
                      <a:pPr algn="l" fontAlgn="base"/>
                      <a:r>
                        <a:rPr lang="en-US" sz="1200">
                          <a:effectLst/>
                          <a:latin typeface="times new roman" panose="02020603050405020304" pitchFamily="18" charset="0"/>
                        </a:rPr>
                        <a:t>16 each row, total 16 x2 = 32 columns</a:t>
                      </a:r>
                      <a:endParaRPr lang="en-US" sz="1200">
                        <a:effectLst/>
                        <a:latin typeface="inherit"/>
                      </a:endParaRPr>
                    </a:p>
                  </a:txBody>
                  <a:tcPr marL="44006" marR="44006" marT="26404" marB="26404" anchor="ctr">
                    <a:lnL w="6350" cap="flat" cmpd="sng" algn="ctr">
                      <a:solidFill>
                        <a:srgbClr val="EAEAEA"/>
                      </a:solidFill>
                      <a:prstDash val="solid"/>
                      <a:round/>
                      <a:headEnd type="none" w="med" len="med"/>
                      <a:tailEnd type="none" w="med" len="med"/>
                    </a:lnL>
                    <a:lnR w="6350" cap="flat" cmpd="sng" algn="ctr">
                      <a:solidFill>
                        <a:srgbClr val="EAEAEA"/>
                      </a:solidFill>
                      <a:prstDash val="solid"/>
                      <a:round/>
                      <a:headEnd type="none" w="med" len="med"/>
                      <a:tailEnd type="none" w="med" len="med"/>
                    </a:lnR>
                    <a:lnT w="6350" cap="flat" cmpd="sng" algn="ctr">
                      <a:solidFill>
                        <a:srgbClr val="EAEAEA"/>
                      </a:solidFill>
                      <a:prstDash val="solid"/>
                      <a:round/>
                      <a:headEnd type="none" w="med" len="med"/>
                      <a:tailEnd type="none" w="med" len="med"/>
                    </a:lnT>
                    <a:lnB w="6350" cap="flat" cmpd="sng" algn="ctr">
                      <a:solidFill>
                        <a:srgbClr val="EAEAEA"/>
                      </a:solidFill>
                      <a:prstDash val="solid"/>
                      <a:round/>
                      <a:headEnd type="none" w="med" len="med"/>
                      <a:tailEnd type="none" w="med" len="med"/>
                    </a:lnB>
                    <a:solidFill>
                      <a:srgbClr val="FFFFFF"/>
                    </a:solidFill>
                  </a:tcPr>
                </a:tc>
                <a:extLst>
                  <a:ext uri="{0D108BD9-81ED-4DB2-BD59-A6C34878D82A}">
                    <a16:rowId xmlns:a16="http://schemas.microsoft.com/office/drawing/2014/main" val="176875710"/>
                  </a:ext>
                </a:extLst>
              </a:tr>
              <a:tr h="181258">
                <a:tc>
                  <a:txBody>
                    <a:bodyPr/>
                    <a:lstStyle/>
                    <a:p>
                      <a:pPr algn="l" fontAlgn="base"/>
                      <a:r>
                        <a:rPr lang="en-IN" sz="1200">
                          <a:effectLst/>
                          <a:latin typeface="times new roman" panose="02020603050405020304" pitchFamily="18" charset="0"/>
                        </a:rPr>
                        <a:t>Number of rows</a:t>
                      </a:r>
                      <a:endParaRPr lang="en-IN" sz="1200">
                        <a:effectLst/>
                        <a:latin typeface="inherit"/>
                      </a:endParaRPr>
                    </a:p>
                  </a:txBody>
                  <a:tcPr marL="44006" marR="44006" marT="26404" marB="26404" anchor="ctr">
                    <a:lnL w="6350" cap="flat" cmpd="sng" algn="ctr">
                      <a:solidFill>
                        <a:srgbClr val="EAEAEA"/>
                      </a:solidFill>
                      <a:prstDash val="solid"/>
                      <a:round/>
                      <a:headEnd type="none" w="med" len="med"/>
                      <a:tailEnd type="none" w="med" len="med"/>
                    </a:lnL>
                    <a:lnR w="6350" cap="flat" cmpd="sng" algn="ctr">
                      <a:solidFill>
                        <a:srgbClr val="EAEAEA"/>
                      </a:solidFill>
                      <a:prstDash val="solid"/>
                      <a:round/>
                      <a:headEnd type="none" w="med" len="med"/>
                      <a:tailEnd type="none" w="med" len="med"/>
                    </a:lnR>
                    <a:lnT w="6350" cap="flat" cmpd="sng" algn="ctr">
                      <a:solidFill>
                        <a:srgbClr val="EAEAEA"/>
                      </a:solidFill>
                      <a:prstDash val="solid"/>
                      <a:round/>
                      <a:headEnd type="none" w="med" len="med"/>
                      <a:tailEnd type="none" w="med" len="med"/>
                    </a:lnT>
                    <a:lnB w="6350" cap="flat" cmpd="sng" algn="ctr">
                      <a:solidFill>
                        <a:srgbClr val="EAEAEA"/>
                      </a:solidFill>
                      <a:prstDash val="solid"/>
                      <a:round/>
                      <a:headEnd type="none" w="med" len="med"/>
                      <a:tailEnd type="none" w="med" len="med"/>
                    </a:lnB>
                    <a:solidFill>
                      <a:srgbClr val="FFFFFF"/>
                    </a:solidFill>
                  </a:tcPr>
                </a:tc>
                <a:tc>
                  <a:txBody>
                    <a:bodyPr/>
                    <a:lstStyle/>
                    <a:p>
                      <a:pPr algn="l" fontAlgn="base"/>
                      <a:r>
                        <a:rPr lang="en-IN" sz="1200">
                          <a:effectLst/>
                          <a:latin typeface="times new roman" panose="02020603050405020304" pitchFamily="18" charset="0"/>
                        </a:rPr>
                        <a:t>2</a:t>
                      </a:r>
                      <a:endParaRPr lang="en-IN" sz="1200">
                        <a:effectLst/>
                        <a:latin typeface="inherit"/>
                      </a:endParaRPr>
                    </a:p>
                  </a:txBody>
                  <a:tcPr marL="44006" marR="44006" marT="26404" marB="26404" anchor="ctr">
                    <a:lnL w="6350" cap="flat" cmpd="sng" algn="ctr">
                      <a:solidFill>
                        <a:srgbClr val="EAEAEA"/>
                      </a:solidFill>
                      <a:prstDash val="solid"/>
                      <a:round/>
                      <a:headEnd type="none" w="med" len="med"/>
                      <a:tailEnd type="none" w="med" len="med"/>
                    </a:lnL>
                    <a:lnR w="6350" cap="flat" cmpd="sng" algn="ctr">
                      <a:solidFill>
                        <a:srgbClr val="EAEAEA"/>
                      </a:solidFill>
                      <a:prstDash val="solid"/>
                      <a:round/>
                      <a:headEnd type="none" w="med" len="med"/>
                      <a:tailEnd type="none" w="med" len="med"/>
                    </a:lnR>
                    <a:lnT w="6350" cap="flat" cmpd="sng" algn="ctr">
                      <a:solidFill>
                        <a:srgbClr val="EAEAEA"/>
                      </a:solidFill>
                      <a:prstDash val="solid"/>
                      <a:round/>
                      <a:headEnd type="none" w="med" len="med"/>
                      <a:tailEnd type="none" w="med" len="med"/>
                    </a:lnT>
                    <a:lnB w="6350" cap="flat" cmpd="sng" algn="ctr">
                      <a:solidFill>
                        <a:srgbClr val="EAEAEA"/>
                      </a:solidFill>
                      <a:prstDash val="solid"/>
                      <a:round/>
                      <a:headEnd type="none" w="med" len="med"/>
                      <a:tailEnd type="none" w="med" len="med"/>
                    </a:lnB>
                    <a:solidFill>
                      <a:srgbClr val="FFFFFF"/>
                    </a:solidFill>
                  </a:tcPr>
                </a:tc>
                <a:extLst>
                  <a:ext uri="{0D108BD9-81ED-4DB2-BD59-A6C34878D82A}">
                    <a16:rowId xmlns:a16="http://schemas.microsoft.com/office/drawing/2014/main" val="3790068586"/>
                  </a:ext>
                </a:extLst>
              </a:tr>
              <a:tr h="311914">
                <a:tc>
                  <a:txBody>
                    <a:bodyPr/>
                    <a:lstStyle/>
                    <a:p>
                      <a:pPr algn="l" fontAlgn="base"/>
                      <a:r>
                        <a:rPr lang="en-IN" sz="1200" dirty="0">
                          <a:effectLst/>
                          <a:latin typeface="times new roman" panose="02020603050405020304" pitchFamily="18" charset="0"/>
                        </a:rPr>
                        <a:t>Number of Character</a:t>
                      </a:r>
                      <a:endParaRPr lang="en-IN" sz="1200" dirty="0">
                        <a:effectLst/>
                        <a:latin typeface="inherit"/>
                      </a:endParaRPr>
                    </a:p>
                  </a:txBody>
                  <a:tcPr marL="44006" marR="44006" marT="26404" marB="26404" anchor="ctr">
                    <a:lnL w="6350" cap="flat" cmpd="sng" algn="ctr">
                      <a:solidFill>
                        <a:srgbClr val="EAEAEA"/>
                      </a:solidFill>
                      <a:prstDash val="solid"/>
                      <a:round/>
                      <a:headEnd type="none" w="med" len="med"/>
                      <a:tailEnd type="none" w="med" len="med"/>
                    </a:lnL>
                    <a:lnR w="6350" cap="flat" cmpd="sng" algn="ctr">
                      <a:solidFill>
                        <a:srgbClr val="EAEAEA"/>
                      </a:solidFill>
                      <a:prstDash val="solid"/>
                      <a:round/>
                      <a:headEnd type="none" w="med" len="med"/>
                      <a:tailEnd type="none" w="med" len="med"/>
                    </a:lnR>
                    <a:lnT w="6350" cap="flat" cmpd="sng" algn="ctr">
                      <a:solidFill>
                        <a:srgbClr val="EAEAEA"/>
                      </a:solidFill>
                      <a:prstDash val="solid"/>
                      <a:round/>
                      <a:headEnd type="none" w="med" len="med"/>
                      <a:tailEnd type="none" w="med" len="med"/>
                    </a:lnT>
                    <a:lnB w="6350" cap="flat" cmpd="sng" algn="ctr">
                      <a:solidFill>
                        <a:srgbClr val="EAEAEA"/>
                      </a:solidFill>
                      <a:prstDash val="solid"/>
                      <a:round/>
                      <a:headEnd type="none" w="med" len="med"/>
                      <a:tailEnd type="none" w="med" len="med"/>
                    </a:lnB>
                    <a:solidFill>
                      <a:srgbClr val="FFFFFF"/>
                    </a:solidFill>
                  </a:tcPr>
                </a:tc>
                <a:tc>
                  <a:txBody>
                    <a:bodyPr/>
                    <a:lstStyle/>
                    <a:p>
                      <a:pPr algn="l" fontAlgn="base"/>
                      <a:r>
                        <a:rPr lang="en-IN" sz="1200" dirty="0">
                          <a:effectLst/>
                          <a:latin typeface="times new roman" panose="02020603050405020304" pitchFamily="18" charset="0"/>
                        </a:rPr>
                        <a:t>32</a:t>
                      </a:r>
                      <a:endParaRPr lang="en-IN" sz="1200" dirty="0">
                        <a:effectLst/>
                        <a:latin typeface="inherit"/>
                      </a:endParaRPr>
                    </a:p>
                  </a:txBody>
                  <a:tcPr marL="44006" marR="44006" marT="26404" marB="26404" anchor="ctr">
                    <a:lnL w="6350" cap="flat" cmpd="sng" algn="ctr">
                      <a:solidFill>
                        <a:srgbClr val="EAEAEA"/>
                      </a:solidFill>
                      <a:prstDash val="solid"/>
                      <a:round/>
                      <a:headEnd type="none" w="med" len="med"/>
                      <a:tailEnd type="none" w="med" len="med"/>
                    </a:lnL>
                    <a:lnR w="6350" cap="flat" cmpd="sng" algn="ctr">
                      <a:solidFill>
                        <a:srgbClr val="EAEAEA"/>
                      </a:solidFill>
                      <a:prstDash val="solid"/>
                      <a:round/>
                      <a:headEnd type="none" w="med" len="med"/>
                      <a:tailEnd type="none" w="med" len="med"/>
                    </a:lnR>
                    <a:lnT w="6350" cap="flat" cmpd="sng" algn="ctr">
                      <a:solidFill>
                        <a:srgbClr val="EAEAEA"/>
                      </a:solidFill>
                      <a:prstDash val="solid"/>
                      <a:round/>
                      <a:headEnd type="none" w="med" len="med"/>
                      <a:tailEnd type="none" w="med" len="med"/>
                    </a:lnT>
                    <a:lnB w="6350" cap="flat" cmpd="sng" algn="ctr">
                      <a:solidFill>
                        <a:srgbClr val="EAEAEA"/>
                      </a:solidFill>
                      <a:prstDash val="solid"/>
                      <a:round/>
                      <a:headEnd type="none" w="med" len="med"/>
                      <a:tailEnd type="none" w="med" len="med"/>
                    </a:lnB>
                    <a:solidFill>
                      <a:srgbClr val="FFFFFF"/>
                    </a:solidFill>
                  </a:tcPr>
                </a:tc>
                <a:extLst>
                  <a:ext uri="{0D108BD9-81ED-4DB2-BD59-A6C34878D82A}">
                    <a16:rowId xmlns:a16="http://schemas.microsoft.com/office/drawing/2014/main" val="3724733403"/>
                  </a:ext>
                </a:extLst>
              </a:tr>
              <a:tr h="181258">
                <a:tc>
                  <a:txBody>
                    <a:bodyPr/>
                    <a:lstStyle/>
                    <a:p>
                      <a:pPr algn="l" fontAlgn="base"/>
                      <a:r>
                        <a:rPr lang="en-IN" sz="1200">
                          <a:effectLst/>
                          <a:latin typeface="times new roman" panose="02020603050405020304" pitchFamily="18" charset="0"/>
                        </a:rPr>
                        <a:t>Character font-size</a:t>
                      </a:r>
                      <a:endParaRPr lang="en-IN" sz="1200">
                        <a:effectLst/>
                        <a:latin typeface="inherit"/>
                      </a:endParaRPr>
                    </a:p>
                  </a:txBody>
                  <a:tcPr marL="44006" marR="44006" marT="26404" marB="26404" anchor="ctr">
                    <a:lnL w="6350" cap="flat" cmpd="sng" algn="ctr">
                      <a:solidFill>
                        <a:srgbClr val="EAEAEA"/>
                      </a:solidFill>
                      <a:prstDash val="solid"/>
                      <a:round/>
                      <a:headEnd type="none" w="med" len="med"/>
                      <a:tailEnd type="none" w="med" len="med"/>
                    </a:lnL>
                    <a:lnR w="6350" cap="flat" cmpd="sng" algn="ctr">
                      <a:solidFill>
                        <a:srgbClr val="EAEAEA"/>
                      </a:solidFill>
                      <a:prstDash val="solid"/>
                      <a:round/>
                      <a:headEnd type="none" w="med" len="med"/>
                      <a:tailEnd type="none" w="med" len="med"/>
                    </a:lnR>
                    <a:lnT w="6350" cap="flat" cmpd="sng" algn="ctr">
                      <a:solidFill>
                        <a:srgbClr val="EAEAEA"/>
                      </a:solidFill>
                      <a:prstDash val="solid"/>
                      <a:round/>
                      <a:headEnd type="none" w="med" len="med"/>
                      <a:tailEnd type="none" w="med" len="med"/>
                    </a:lnT>
                    <a:lnB w="6350" cap="flat" cmpd="sng" algn="ctr">
                      <a:solidFill>
                        <a:srgbClr val="EAEAEA"/>
                      </a:solidFill>
                      <a:prstDash val="solid"/>
                      <a:round/>
                      <a:headEnd type="none" w="med" len="med"/>
                      <a:tailEnd type="none" w="med" len="med"/>
                    </a:lnB>
                    <a:solidFill>
                      <a:srgbClr val="FFFFFF"/>
                    </a:solidFill>
                  </a:tcPr>
                </a:tc>
                <a:tc>
                  <a:txBody>
                    <a:bodyPr/>
                    <a:lstStyle/>
                    <a:p>
                      <a:pPr algn="l" fontAlgn="base"/>
                      <a:r>
                        <a:rPr lang="en-IN" sz="1200">
                          <a:effectLst/>
                          <a:latin typeface="times new roman" panose="02020603050405020304" pitchFamily="18" charset="0"/>
                        </a:rPr>
                        <a:t>0.125″W x 0.200″H</a:t>
                      </a:r>
                      <a:endParaRPr lang="en-IN" sz="1200">
                        <a:effectLst/>
                        <a:latin typeface="inherit"/>
                      </a:endParaRPr>
                    </a:p>
                  </a:txBody>
                  <a:tcPr marL="44006" marR="44006" marT="26404" marB="26404" anchor="ctr">
                    <a:lnL w="6350" cap="flat" cmpd="sng" algn="ctr">
                      <a:solidFill>
                        <a:srgbClr val="EAEAEA"/>
                      </a:solidFill>
                      <a:prstDash val="solid"/>
                      <a:round/>
                      <a:headEnd type="none" w="med" len="med"/>
                      <a:tailEnd type="none" w="med" len="med"/>
                    </a:lnL>
                    <a:lnR w="6350" cap="flat" cmpd="sng" algn="ctr">
                      <a:solidFill>
                        <a:srgbClr val="EAEAEA"/>
                      </a:solidFill>
                      <a:prstDash val="solid"/>
                      <a:round/>
                      <a:headEnd type="none" w="med" len="med"/>
                      <a:tailEnd type="none" w="med" len="med"/>
                    </a:lnR>
                    <a:lnT w="6350" cap="flat" cmpd="sng" algn="ctr">
                      <a:solidFill>
                        <a:srgbClr val="EAEAEA"/>
                      </a:solidFill>
                      <a:prstDash val="solid"/>
                      <a:round/>
                      <a:headEnd type="none" w="med" len="med"/>
                      <a:tailEnd type="none" w="med" len="med"/>
                    </a:lnT>
                    <a:lnB w="6350" cap="flat" cmpd="sng" algn="ctr">
                      <a:solidFill>
                        <a:srgbClr val="EAEAEA"/>
                      </a:solidFill>
                      <a:prstDash val="solid"/>
                      <a:round/>
                      <a:headEnd type="none" w="med" len="med"/>
                      <a:tailEnd type="none" w="med" len="med"/>
                    </a:lnB>
                    <a:solidFill>
                      <a:srgbClr val="FFFFFF"/>
                    </a:solidFill>
                  </a:tcPr>
                </a:tc>
                <a:extLst>
                  <a:ext uri="{0D108BD9-81ED-4DB2-BD59-A6C34878D82A}">
                    <a16:rowId xmlns:a16="http://schemas.microsoft.com/office/drawing/2014/main" val="1082956697"/>
                  </a:ext>
                </a:extLst>
              </a:tr>
              <a:tr h="181258">
                <a:tc>
                  <a:txBody>
                    <a:bodyPr/>
                    <a:lstStyle/>
                    <a:p>
                      <a:pPr algn="l" fontAlgn="base"/>
                      <a:r>
                        <a:rPr lang="en-IN" sz="1200">
                          <a:effectLst/>
                          <a:latin typeface="times new roman" panose="02020603050405020304" pitchFamily="18" charset="0"/>
                        </a:rPr>
                        <a:t>Work Modes</a:t>
                      </a:r>
                      <a:endParaRPr lang="en-IN" sz="1200">
                        <a:effectLst/>
                        <a:latin typeface="inherit"/>
                      </a:endParaRPr>
                    </a:p>
                  </a:txBody>
                  <a:tcPr marL="44006" marR="44006" marT="26404" marB="26404" anchor="ctr">
                    <a:lnL w="6350" cap="flat" cmpd="sng" algn="ctr">
                      <a:solidFill>
                        <a:srgbClr val="EAEAEA"/>
                      </a:solidFill>
                      <a:prstDash val="solid"/>
                      <a:round/>
                      <a:headEnd type="none" w="med" len="med"/>
                      <a:tailEnd type="none" w="med" len="med"/>
                    </a:lnL>
                    <a:lnR w="6350" cap="flat" cmpd="sng" algn="ctr">
                      <a:solidFill>
                        <a:srgbClr val="EAEAEA"/>
                      </a:solidFill>
                      <a:prstDash val="solid"/>
                      <a:round/>
                      <a:headEnd type="none" w="med" len="med"/>
                      <a:tailEnd type="none" w="med" len="med"/>
                    </a:lnR>
                    <a:lnT w="6350" cap="flat" cmpd="sng" algn="ctr">
                      <a:solidFill>
                        <a:srgbClr val="EAEAEA"/>
                      </a:solidFill>
                      <a:prstDash val="solid"/>
                      <a:round/>
                      <a:headEnd type="none" w="med" len="med"/>
                      <a:tailEnd type="none" w="med" len="med"/>
                    </a:lnT>
                    <a:lnB w="6350" cap="flat" cmpd="sng" algn="ctr">
                      <a:solidFill>
                        <a:srgbClr val="EAEAEA"/>
                      </a:solidFill>
                      <a:prstDash val="solid"/>
                      <a:round/>
                      <a:headEnd type="none" w="med" len="med"/>
                      <a:tailEnd type="none" w="med" len="med"/>
                    </a:lnB>
                    <a:solidFill>
                      <a:srgbClr val="FFFFFF"/>
                    </a:solidFill>
                  </a:tcPr>
                </a:tc>
                <a:tc>
                  <a:txBody>
                    <a:bodyPr/>
                    <a:lstStyle/>
                    <a:p>
                      <a:pPr algn="l" fontAlgn="base"/>
                      <a:r>
                        <a:rPr lang="en-IN" sz="1200">
                          <a:effectLst/>
                          <a:latin typeface="times new roman" panose="02020603050405020304" pitchFamily="18" charset="0"/>
                        </a:rPr>
                        <a:t>4-bit &amp; 8-bit</a:t>
                      </a:r>
                      <a:endParaRPr lang="en-IN" sz="1200">
                        <a:effectLst/>
                        <a:latin typeface="inherit"/>
                      </a:endParaRPr>
                    </a:p>
                  </a:txBody>
                  <a:tcPr marL="44006" marR="44006" marT="26404" marB="26404" anchor="ctr">
                    <a:lnL w="6350" cap="flat" cmpd="sng" algn="ctr">
                      <a:solidFill>
                        <a:srgbClr val="EAEAEA"/>
                      </a:solidFill>
                      <a:prstDash val="solid"/>
                      <a:round/>
                      <a:headEnd type="none" w="med" len="med"/>
                      <a:tailEnd type="none" w="med" len="med"/>
                    </a:lnL>
                    <a:lnR w="6350" cap="flat" cmpd="sng" algn="ctr">
                      <a:solidFill>
                        <a:srgbClr val="EAEAEA"/>
                      </a:solidFill>
                      <a:prstDash val="solid"/>
                      <a:round/>
                      <a:headEnd type="none" w="med" len="med"/>
                      <a:tailEnd type="none" w="med" len="med"/>
                    </a:lnR>
                    <a:lnT w="6350" cap="flat" cmpd="sng" algn="ctr">
                      <a:solidFill>
                        <a:srgbClr val="EAEAEA"/>
                      </a:solidFill>
                      <a:prstDash val="solid"/>
                      <a:round/>
                      <a:headEnd type="none" w="med" len="med"/>
                      <a:tailEnd type="none" w="med" len="med"/>
                    </a:lnT>
                    <a:lnB w="6350" cap="flat" cmpd="sng" algn="ctr">
                      <a:solidFill>
                        <a:srgbClr val="EAEAEA"/>
                      </a:solidFill>
                      <a:prstDash val="solid"/>
                      <a:round/>
                      <a:headEnd type="none" w="med" len="med"/>
                      <a:tailEnd type="none" w="med" len="med"/>
                    </a:lnB>
                    <a:solidFill>
                      <a:srgbClr val="FFFFFF"/>
                    </a:solidFill>
                  </a:tcPr>
                </a:tc>
                <a:extLst>
                  <a:ext uri="{0D108BD9-81ED-4DB2-BD59-A6C34878D82A}">
                    <a16:rowId xmlns:a16="http://schemas.microsoft.com/office/drawing/2014/main" val="2214507752"/>
                  </a:ext>
                </a:extLst>
              </a:tr>
              <a:tr h="311914">
                <a:tc>
                  <a:txBody>
                    <a:bodyPr/>
                    <a:lstStyle/>
                    <a:p>
                      <a:pPr algn="l" fontAlgn="base"/>
                      <a:r>
                        <a:rPr lang="en-IN" sz="1200">
                          <a:effectLst/>
                          <a:latin typeface="times new roman" panose="02020603050405020304" pitchFamily="18" charset="0"/>
                        </a:rPr>
                        <a:t>Backlight LED color</a:t>
                      </a:r>
                      <a:endParaRPr lang="en-IN" sz="1200">
                        <a:effectLst/>
                        <a:latin typeface="inherit"/>
                      </a:endParaRPr>
                    </a:p>
                  </a:txBody>
                  <a:tcPr marL="44006" marR="44006" marT="26404" marB="26404" anchor="ctr">
                    <a:lnL w="6350" cap="flat" cmpd="sng" algn="ctr">
                      <a:solidFill>
                        <a:srgbClr val="EAEAEA"/>
                      </a:solidFill>
                      <a:prstDash val="solid"/>
                      <a:round/>
                      <a:headEnd type="none" w="med" len="med"/>
                      <a:tailEnd type="none" w="med" len="med"/>
                    </a:lnL>
                    <a:lnR w="6350" cap="flat" cmpd="sng" algn="ctr">
                      <a:solidFill>
                        <a:srgbClr val="EAEAEA"/>
                      </a:solidFill>
                      <a:prstDash val="solid"/>
                      <a:round/>
                      <a:headEnd type="none" w="med" len="med"/>
                      <a:tailEnd type="none" w="med" len="med"/>
                    </a:lnR>
                    <a:lnT w="6350" cap="flat" cmpd="sng" algn="ctr">
                      <a:solidFill>
                        <a:srgbClr val="EAEAEA"/>
                      </a:solidFill>
                      <a:prstDash val="solid"/>
                      <a:round/>
                      <a:headEnd type="none" w="med" len="med"/>
                      <a:tailEnd type="none" w="med" len="med"/>
                    </a:lnT>
                    <a:lnB w="6350" cap="flat" cmpd="sng" algn="ctr">
                      <a:solidFill>
                        <a:srgbClr val="EAEAEA"/>
                      </a:solidFill>
                      <a:prstDash val="solid"/>
                      <a:round/>
                      <a:headEnd type="none" w="med" len="med"/>
                      <a:tailEnd type="none" w="med" len="med"/>
                    </a:lnB>
                    <a:solidFill>
                      <a:srgbClr val="FFFFFF"/>
                    </a:solidFill>
                  </a:tcPr>
                </a:tc>
                <a:tc>
                  <a:txBody>
                    <a:bodyPr/>
                    <a:lstStyle/>
                    <a:p>
                      <a:pPr algn="l" fontAlgn="base"/>
                      <a:r>
                        <a:rPr lang="en-IN" sz="1200">
                          <a:effectLst/>
                          <a:latin typeface="times new roman" panose="02020603050405020304" pitchFamily="18" charset="0"/>
                        </a:rPr>
                        <a:t>Blue or Green</a:t>
                      </a:r>
                      <a:endParaRPr lang="en-IN" sz="1200">
                        <a:effectLst/>
                        <a:latin typeface="inherit"/>
                      </a:endParaRPr>
                    </a:p>
                  </a:txBody>
                  <a:tcPr marL="44006" marR="44006" marT="26404" marB="26404" anchor="ctr">
                    <a:lnL w="6350" cap="flat" cmpd="sng" algn="ctr">
                      <a:solidFill>
                        <a:srgbClr val="EAEAEA"/>
                      </a:solidFill>
                      <a:prstDash val="solid"/>
                      <a:round/>
                      <a:headEnd type="none" w="med" len="med"/>
                      <a:tailEnd type="none" w="med" len="med"/>
                    </a:lnL>
                    <a:lnR w="6350" cap="flat" cmpd="sng" algn="ctr">
                      <a:solidFill>
                        <a:srgbClr val="EAEAEA"/>
                      </a:solidFill>
                      <a:prstDash val="solid"/>
                      <a:round/>
                      <a:headEnd type="none" w="med" len="med"/>
                      <a:tailEnd type="none" w="med" len="med"/>
                    </a:lnR>
                    <a:lnT w="6350" cap="flat" cmpd="sng" algn="ctr">
                      <a:solidFill>
                        <a:srgbClr val="EAEAEA"/>
                      </a:solidFill>
                      <a:prstDash val="solid"/>
                      <a:round/>
                      <a:headEnd type="none" w="med" len="med"/>
                      <a:tailEnd type="none" w="med" len="med"/>
                    </a:lnT>
                    <a:lnB w="6350" cap="flat" cmpd="sng" algn="ctr">
                      <a:solidFill>
                        <a:srgbClr val="EAEAEA"/>
                      </a:solidFill>
                      <a:prstDash val="solid"/>
                      <a:round/>
                      <a:headEnd type="none" w="med" len="med"/>
                      <a:tailEnd type="none" w="med" len="med"/>
                    </a:lnB>
                    <a:solidFill>
                      <a:srgbClr val="FFFFFF"/>
                    </a:solidFill>
                  </a:tcPr>
                </a:tc>
                <a:extLst>
                  <a:ext uri="{0D108BD9-81ED-4DB2-BD59-A6C34878D82A}">
                    <a16:rowId xmlns:a16="http://schemas.microsoft.com/office/drawing/2014/main" val="2256177163"/>
                  </a:ext>
                </a:extLst>
              </a:tr>
              <a:tr h="181258">
                <a:tc>
                  <a:txBody>
                    <a:bodyPr/>
                    <a:lstStyle/>
                    <a:p>
                      <a:pPr algn="l" fontAlgn="base"/>
                      <a:r>
                        <a:rPr lang="en-IN" sz="1200">
                          <a:effectLst/>
                          <a:latin typeface="times new roman" panose="02020603050405020304" pitchFamily="18" charset="0"/>
                        </a:rPr>
                        <a:t>Number of Pins</a:t>
                      </a:r>
                      <a:endParaRPr lang="en-IN" sz="1200">
                        <a:effectLst/>
                        <a:latin typeface="inherit"/>
                      </a:endParaRPr>
                    </a:p>
                  </a:txBody>
                  <a:tcPr marL="44006" marR="44006" marT="26404" marB="26404" anchor="ctr">
                    <a:lnL w="6350" cap="flat" cmpd="sng" algn="ctr">
                      <a:solidFill>
                        <a:srgbClr val="EAEAEA"/>
                      </a:solidFill>
                      <a:prstDash val="solid"/>
                      <a:round/>
                      <a:headEnd type="none" w="med" len="med"/>
                      <a:tailEnd type="none" w="med" len="med"/>
                    </a:lnL>
                    <a:lnR w="6350" cap="flat" cmpd="sng" algn="ctr">
                      <a:solidFill>
                        <a:srgbClr val="EAEAEA"/>
                      </a:solidFill>
                      <a:prstDash val="solid"/>
                      <a:round/>
                      <a:headEnd type="none" w="med" len="med"/>
                      <a:tailEnd type="none" w="med" len="med"/>
                    </a:lnR>
                    <a:lnT w="6350" cap="flat" cmpd="sng" algn="ctr">
                      <a:solidFill>
                        <a:srgbClr val="EAEAEA"/>
                      </a:solidFill>
                      <a:prstDash val="solid"/>
                      <a:round/>
                      <a:headEnd type="none" w="med" len="med"/>
                      <a:tailEnd type="none" w="med" len="med"/>
                    </a:lnT>
                    <a:lnB w="6350" cap="flat" cmpd="sng" algn="ctr">
                      <a:solidFill>
                        <a:srgbClr val="EAEAEA"/>
                      </a:solidFill>
                      <a:prstDash val="solid"/>
                      <a:round/>
                      <a:headEnd type="none" w="med" len="med"/>
                      <a:tailEnd type="none" w="med" len="med"/>
                    </a:lnB>
                    <a:solidFill>
                      <a:srgbClr val="FFFFFF"/>
                    </a:solidFill>
                  </a:tcPr>
                </a:tc>
                <a:tc>
                  <a:txBody>
                    <a:bodyPr/>
                    <a:lstStyle/>
                    <a:p>
                      <a:pPr algn="l" fontAlgn="base"/>
                      <a:r>
                        <a:rPr lang="en-IN" sz="1200">
                          <a:effectLst/>
                          <a:latin typeface="times new roman" panose="02020603050405020304" pitchFamily="18" charset="0"/>
                        </a:rPr>
                        <a:t>16</a:t>
                      </a:r>
                      <a:endParaRPr lang="en-IN" sz="1200">
                        <a:effectLst/>
                        <a:latin typeface="inherit"/>
                      </a:endParaRPr>
                    </a:p>
                  </a:txBody>
                  <a:tcPr marL="44006" marR="44006" marT="26404" marB="26404" anchor="ctr">
                    <a:lnL w="6350" cap="flat" cmpd="sng" algn="ctr">
                      <a:solidFill>
                        <a:srgbClr val="EAEAEA"/>
                      </a:solidFill>
                      <a:prstDash val="solid"/>
                      <a:round/>
                      <a:headEnd type="none" w="med" len="med"/>
                      <a:tailEnd type="none" w="med" len="med"/>
                    </a:lnL>
                    <a:lnR w="6350" cap="flat" cmpd="sng" algn="ctr">
                      <a:solidFill>
                        <a:srgbClr val="EAEAEA"/>
                      </a:solidFill>
                      <a:prstDash val="solid"/>
                      <a:round/>
                      <a:headEnd type="none" w="med" len="med"/>
                      <a:tailEnd type="none" w="med" len="med"/>
                    </a:lnR>
                    <a:lnT w="6350" cap="flat" cmpd="sng" algn="ctr">
                      <a:solidFill>
                        <a:srgbClr val="EAEAEA"/>
                      </a:solidFill>
                      <a:prstDash val="solid"/>
                      <a:round/>
                      <a:headEnd type="none" w="med" len="med"/>
                      <a:tailEnd type="none" w="med" len="med"/>
                    </a:lnT>
                    <a:lnB w="6350" cap="flat" cmpd="sng" algn="ctr">
                      <a:solidFill>
                        <a:srgbClr val="EAEAEA"/>
                      </a:solidFill>
                      <a:prstDash val="solid"/>
                      <a:round/>
                      <a:headEnd type="none" w="med" len="med"/>
                      <a:tailEnd type="none" w="med" len="med"/>
                    </a:lnB>
                    <a:solidFill>
                      <a:srgbClr val="FFFFFF"/>
                    </a:solidFill>
                  </a:tcPr>
                </a:tc>
                <a:extLst>
                  <a:ext uri="{0D108BD9-81ED-4DB2-BD59-A6C34878D82A}">
                    <a16:rowId xmlns:a16="http://schemas.microsoft.com/office/drawing/2014/main" val="166353261"/>
                  </a:ext>
                </a:extLst>
              </a:tr>
              <a:tr h="311914">
                <a:tc>
                  <a:txBody>
                    <a:bodyPr/>
                    <a:lstStyle/>
                    <a:p>
                      <a:pPr algn="l" fontAlgn="base"/>
                      <a:r>
                        <a:rPr lang="en-IN" sz="1200">
                          <a:effectLst/>
                          <a:latin typeface="times new roman" panose="02020603050405020304" pitchFamily="18" charset="0"/>
                        </a:rPr>
                        <a:t>Module PCB Size</a:t>
                      </a:r>
                      <a:endParaRPr lang="en-IN" sz="1200">
                        <a:effectLst/>
                        <a:latin typeface="inherit"/>
                      </a:endParaRPr>
                    </a:p>
                  </a:txBody>
                  <a:tcPr marL="44006" marR="44006" marT="26404" marB="26404" anchor="ctr">
                    <a:lnL w="6350" cap="flat" cmpd="sng" algn="ctr">
                      <a:solidFill>
                        <a:srgbClr val="EAEAEA"/>
                      </a:solidFill>
                      <a:prstDash val="solid"/>
                      <a:round/>
                      <a:headEnd type="none" w="med" len="med"/>
                      <a:tailEnd type="none" w="med" len="med"/>
                    </a:lnL>
                    <a:lnR w="6350" cap="flat" cmpd="sng" algn="ctr">
                      <a:solidFill>
                        <a:srgbClr val="EAEAEA"/>
                      </a:solidFill>
                      <a:prstDash val="solid"/>
                      <a:round/>
                      <a:headEnd type="none" w="med" len="med"/>
                      <a:tailEnd type="none" w="med" len="med"/>
                    </a:lnR>
                    <a:lnT w="6350" cap="flat" cmpd="sng" algn="ctr">
                      <a:solidFill>
                        <a:srgbClr val="EAEAEA"/>
                      </a:solidFill>
                      <a:prstDash val="solid"/>
                      <a:round/>
                      <a:headEnd type="none" w="med" len="med"/>
                      <a:tailEnd type="none" w="med" len="med"/>
                    </a:lnT>
                    <a:lnB w="6350" cap="flat" cmpd="sng" algn="ctr">
                      <a:solidFill>
                        <a:srgbClr val="EAEAEA"/>
                      </a:solidFill>
                      <a:prstDash val="solid"/>
                      <a:round/>
                      <a:headEnd type="none" w="med" len="med"/>
                      <a:tailEnd type="none" w="med" len="med"/>
                    </a:lnB>
                    <a:solidFill>
                      <a:srgbClr val="FFFFFF"/>
                    </a:solidFill>
                  </a:tcPr>
                </a:tc>
                <a:tc>
                  <a:txBody>
                    <a:bodyPr/>
                    <a:lstStyle/>
                    <a:p>
                      <a:pPr algn="l" fontAlgn="base"/>
                      <a:r>
                        <a:rPr lang="fi-FI" sz="1200" dirty="0">
                          <a:effectLst/>
                          <a:latin typeface="times new roman" panose="02020603050405020304" pitchFamily="18" charset="0"/>
                        </a:rPr>
                        <a:t>80 x 36 x 10 (LxWxH) mm.</a:t>
                      </a:r>
                      <a:endParaRPr lang="fi-FI" sz="1200" dirty="0">
                        <a:effectLst/>
                        <a:latin typeface="inherit"/>
                      </a:endParaRPr>
                    </a:p>
                  </a:txBody>
                  <a:tcPr marL="44006" marR="44006" marT="26404" marB="26404" anchor="ctr">
                    <a:lnL w="6350" cap="flat" cmpd="sng" algn="ctr">
                      <a:solidFill>
                        <a:srgbClr val="EAEAEA"/>
                      </a:solidFill>
                      <a:prstDash val="solid"/>
                      <a:round/>
                      <a:headEnd type="none" w="med" len="med"/>
                      <a:tailEnd type="none" w="med" len="med"/>
                    </a:lnL>
                    <a:lnR w="6350" cap="flat" cmpd="sng" algn="ctr">
                      <a:solidFill>
                        <a:srgbClr val="EAEAEA"/>
                      </a:solidFill>
                      <a:prstDash val="solid"/>
                      <a:round/>
                      <a:headEnd type="none" w="med" len="med"/>
                      <a:tailEnd type="none" w="med" len="med"/>
                    </a:lnR>
                    <a:lnT w="6350" cap="flat" cmpd="sng" algn="ctr">
                      <a:solidFill>
                        <a:srgbClr val="EAEAEA"/>
                      </a:solidFill>
                      <a:prstDash val="solid"/>
                      <a:round/>
                      <a:headEnd type="none" w="med" len="med"/>
                      <a:tailEnd type="none" w="med" len="med"/>
                    </a:lnT>
                    <a:lnB w="6350" cap="flat" cmpd="sng" algn="ctr">
                      <a:solidFill>
                        <a:srgbClr val="EAEAEA"/>
                      </a:solidFill>
                      <a:prstDash val="solid"/>
                      <a:round/>
                      <a:headEnd type="none" w="med" len="med"/>
                      <a:tailEnd type="none" w="med" len="med"/>
                    </a:lnB>
                    <a:solidFill>
                      <a:srgbClr val="FFFFFF"/>
                    </a:solidFill>
                  </a:tcPr>
                </a:tc>
                <a:extLst>
                  <a:ext uri="{0D108BD9-81ED-4DB2-BD59-A6C34878D82A}">
                    <a16:rowId xmlns:a16="http://schemas.microsoft.com/office/drawing/2014/main" val="2514446076"/>
                  </a:ext>
                </a:extLst>
              </a:tr>
            </a:tbl>
          </a:graphicData>
        </a:graphic>
      </p:graphicFrame>
    </p:spTree>
    <p:extLst>
      <p:ext uri="{BB962C8B-B14F-4D97-AF65-F5344CB8AC3E}">
        <p14:creationId xmlns:p14="http://schemas.microsoft.com/office/powerpoint/2010/main" val="586067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102060"/>
            <a:ext cx="7235672" cy="369332"/>
          </a:xfrm>
          <a:prstGeom prst="rect">
            <a:avLst/>
          </a:prstGeom>
          <a:noFill/>
        </p:spPr>
        <p:txBody>
          <a:bodyPr wrap="square" rtlCol="0">
            <a:spAutoFit/>
          </a:bodyPr>
          <a:lstStyle/>
          <a:p>
            <a:pPr marL="85725" lvl="1"/>
            <a:r>
              <a:rPr lang="en-IN" b="1" dirty="0">
                <a:solidFill>
                  <a:srgbClr val="17740A"/>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SOFTWARE REQUIREMENT</a:t>
            </a:r>
          </a:p>
        </p:txBody>
      </p:sp>
      <p:cxnSp>
        <p:nvCxnSpPr>
          <p:cNvPr id="6" name="Straight Connector 5"/>
          <p:cNvCxnSpPr/>
          <p:nvPr/>
        </p:nvCxnSpPr>
        <p:spPr>
          <a:xfrm>
            <a:off x="188536" y="539014"/>
            <a:ext cx="8738648" cy="0"/>
          </a:xfrm>
          <a:prstGeom prst="line">
            <a:avLst/>
          </a:prstGeom>
          <a:ln w="63500" cmpd="thickThin">
            <a:tailEnd type="diamond"/>
          </a:ln>
        </p:spPr>
        <p:style>
          <a:lnRef idx="3">
            <a:schemeClr val="accent2"/>
          </a:lnRef>
          <a:fillRef idx="0">
            <a:schemeClr val="accent2"/>
          </a:fillRef>
          <a:effectRef idx="2">
            <a:schemeClr val="accent2"/>
          </a:effectRef>
          <a:fontRef idx="minor">
            <a:schemeClr val="tx1"/>
          </a:fontRef>
        </p:style>
      </p:cxnSp>
      <p:cxnSp>
        <p:nvCxnSpPr>
          <p:cNvPr id="7" name="Straight Connector 6"/>
          <p:cNvCxnSpPr/>
          <p:nvPr/>
        </p:nvCxnSpPr>
        <p:spPr>
          <a:xfrm>
            <a:off x="218385" y="6385207"/>
            <a:ext cx="8738648" cy="0"/>
          </a:xfrm>
          <a:prstGeom prst="line">
            <a:avLst/>
          </a:prstGeom>
          <a:ln w="63500" cmpd="thickThin">
            <a:headEnd type="diamond"/>
            <a:tailEnd type="none"/>
          </a:ln>
        </p:spPr>
        <p:style>
          <a:lnRef idx="3">
            <a:schemeClr val="accent2"/>
          </a:lnRef>
          <a:fillRef idx="0">
            <a:schemeClr val="accent2"/>
          </a:fillRef>
          <a:effectRef idx="2">
            <a:schemeClr val="accent2"/>
          </a:effectRef>
          <a:fontRef idx="minor">
            <a:schemeClr val="tx1"/>
          </a:fontRef>
        </p:style>
      </p:cxnSp>
      <p:sp>
        <p:nvSpPr>
          <p:cNvPr id="8" name="TextBox 7"/>
          <p:cNvSpPr txBox="1"/>
          <p:nvPr/>
        </p:nvSpPr>
        <p:spPr>
          <a:xfrm>
            <a:off x="461913" y="6458928"/>
            <a:ext cx="8454276" cy="307777"/>
          </a:xfrm>
          <a:prstGeom prst="rect">
            <a:avLst/>
          </a:prstGeom>
          <a:noFill/>
        </p:spPr>
        <p:txBody>
          <a:bodyPr wrap="square" rtlCol="0">
            <a:spAutoFit/>
          </a:bodyPr>
          <a:lstStyle/>
          <a:p>
            <a:pPr algn="r"/>
            <a:r>
              <a:rPr lang="en-IN" sz="1400" b="1" dirty="0">
                <a:solidFill>
                  <a:srgbClr val="17740A"/>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GRTIET, Department of Electronics and Communication Engineering</a:t>
            </a:r>
          </a:p>
        </p:txBody>
      </p:sp>
      <p:sp>
        <p:nvSpPr>
          <p:cNvPr id="2" name="TextBox 1"/>
          <p:cNvSpPr txBox="1"/>
          <p:nvPr/>
        </p:nvSpPr>
        <p:spPr>
          <a:xfrm>
            <a:off x="461913" y="937140"/>
            <a:ext cx="7946441" cy="3785652"/>
          </a:xfrm>
          <a:prstGeom prst="rect">
            <a:avLst/>
          </a:prstGeom>
          <a:noFill/>
        </p:spPr>
        <p:txBody>
          <a:bodyPr wrap="square" rtlCol="0">
            <a:spAutoFit/>
          </a:bodyPr>
          <a:lstStyle/>
          <a:p>
            <a:pPr algn="just">
              <a:lnSpc>
                <a:spcPct val="150000"/>
              </a:lnSpc>
            </a:pPr>
            <a:r>
              <a:rPr lang="en-IN" sz="1600" b="1" dirty="0">
                <a:latin typeface="Times New Roman" panose="02020603050405020304" pitchFamily="18" charset="0"/>
                <a:cs typeface="Times New Roman" panose="02020603050405020304" pitchFamily="18" charset="0"/>
              </a:rPr>
              <a:t>Arduino IDE:</a:t>
            </a:r>
          </a:p>
          <a:p>
            <a:pPr marL="285750" lvl="0" indent="-285750">
              <a:lnSpc>
                <a:spcPct val="150000"/>
              </a:lnSpc>
              <a:buFont typeface="Wingdings" panose="05000000000000000000" pitchFamily="2" charset="2"/>
              <a:buChar char="Ø"/>
            </a:pPr>
            <a:r>
              <a:rPr lang="en-US" sz="1600" dirty="0">
                <a:latin typeface="Times New Roman" panose="02020603050405020304" pitchFamily="18" charset="0"/>
                <a:cs typeface="Times New Roman" panose="02020603050405020304" pitchFamily="18" charset="0"/>
              </a:rPr>
              <a:t>Arduino IDE is an open source software that is mainly used for writing and compiling the code into the Arduino Module.</a:t>
            </a:r>
            <a:endParaRPr lang="en-IN" sz="1600" dirty="0">
              <a:latin typeface="Times New Roman" panose="02020603050405020304" pitchFamily="18" charset="0"/>
              <a:cs typeface="Times New Roman" panose="02020603050405020304" pitchFamily="18" charset="0"/>
            </a:endParaRPr>
          </a:p>
          <a:p>
            <a:pPr marL="285750" lvl="0" indent="-285750">
              <a:lnSpc>
                <a:spcPct val="150000"/>
              </a:lnSpc>
              <a:buFont typeface="Wingdings" panose="05000000000000000000" pitchFamily="2" charset="2"/>
              <a:buChar char="Ø"/>
            </a:pPr>
            <a:r>
              <a:rPr lang="en-US" sz="1600" dirty="0">
                <a:latin typeface="Times New Roman" panose="02020603050405020304" pitchFamily="18" charset="0"/>
                <a:cs typeface="Times New Roman" panose="02020603050405020304" pitchFamily="18" charset="0"/>
              </a:rPr>
              <a:t>It is an official Arduino software, making code compilation too easy that even a common person with no prior technical knowledge can get their feet wet with the learning process.</a:t>
            </a:r>
            <a:endParaRPr lang="en-IN" sz="1600" dirty="0">
              <a:latin typeface="Times New Roman" panose="02020603050405020304" pitchFamily="18" charset="0"/>
              <a:cs typeface="Times New Roman" panose="02020603050405020304" pitchFamily="18" charset="0"/>
            </a:endParaRPr>
          </a:p>
          <a:p>
            <a:pPr marL="285750" lvl="0" indent="-285750">
              <a:lnSpc>
                <a:spcPct val="150000"/>
              </a:lnSpc>
              <a:buFont typeface="Wingdings" panose="05000000000000000000" pitchFamily="2" charset="2"/>
              <a:buChar char="Ø"/>
            </a:pPr>
            <a:r>
              <a:rPr lang="en-US" sz="1600" dirty="0">
                <a:latin typeface="Times New Roman" panose="02020603050405020304" pitchFamily="18" charset="0"/>
                <a:cs typeface="Times New Roman" panose="02020603050405020304" pitchFamily="18" charset="0"/>
              </a:rPr>
              <a:t>It is easily available for operating systems like MAC, Windows, and Linux and runs on the Java Platform that comes with inbuilt functions and commands that play a vital role for debugging, editing and compiling the code in the environment.</a:t>
            </a:r>
            <a:endParaRPr lang="en-IN" sz="1600" dirty="0">
              <a:latin typeface="Times New Roman" panose="02020603050405020304" pitchFamily="18" charset="0"/>
              <a:cs typeface="Times New Roman" panose="02020603050405020304" pitchFamily="18" charset="0"/>
            </a:endParaRPr>
          </a:p>
          <a:p>
            <a:pPr marL="285750" indent="-285750" algn="just">
              <a:lnSpc>
                <a:spcPct val="150000"/>
              </a:lnSpc>
              <a:buFont typeface="Wingdings" panose="05000000000000000000" pitchFamily="2" charset="2"/>
              <a:buChar char="Ø"/>
            </a:pPr>
            <a:endParaRPr lang="en-US" sz="1600" b="1" dirty="0">
              <a:latin typeface="Times New Roman" panose="02020603050405020304" pitchFamily="18" charset="0"/>
              <a:cs typeface="Times New Roman" panose="02020603050405020304" pitchFamily="18" charset="0"/>
            </a:endParaRPr>
          </a:p>
          <a:p>
            <a:pPr algn="just">
              <a:lnSpc>
                <a:spcPct val="150000"/>
              </a:lnSpc>
            </a:pPr>
            <a:endParaRPr lang="en-US"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590618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102060"/>
            <a:ext cx="7235672" cy="369332"/>
          </a:xfrm>
          <a:prstGeom prst="rect">
            <a:avLst/>
          </a:prstGeom>
          <a:noFill/>
        </p:spPr>
        <p:txBody>
          <a:bodyPr wrap="square" rtlCol="0">
            <a:spAutoFit/>
          </a:bodyPr>
          <a:lstStyle/>
          <a:p>
            <a:pPr marL="85725" lvl="1"/>
            <a:r>
              <a:rPr lang="en-IN" b="1" dirty="0">
                <a:solidFill>
                  <a:srgbClr val="17740A"/>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SOFTWARE REQUIREMENT</a:t>
            </a:r>
          </a:p>
        </p:txBody>
      </p:sp>
      <p:cxnSp>
        <p:nvCxnSpPr>
          <p:cNvPr id="6" name="Straight Connector 5"/>
          <p:cNvCxnSpPr/>
          <p:nvPr/>
        </p:nvCxnSpPr>
        <p:spPr>
          <a:xfrm>
            <a:off x="188536" y="539014"/>
            <a:ext cx="8738648" cy="0"/>
          </a:xfrm>
          <a:prstGeom prst="line">
            <a:avLst/>
          </a:prstGeom>
          <a:ln w="63500" cmpd="thickThin">
            <a:tailEnd type="diamond"/>
          </a:ln>
        </p:spPr>
        <p:style>
          <a:lnRef idx="3">
            <a:schemeClr val="accent2"/>
          </a:lnRef>
          <a:fillRef idx="0">
            <a:schemeClr val="accent2"/>
          </a:fillRef>
          <a:effectRef idx="2">
            <a:schemeClr val="accent2"/>
          </a:effectRef>
          <a:fontRef idx="minor">
            <a:schemeClr val="tx1"/>
          </a:fontRef>
        </p:style>
      </p:cxnSp>
      <p:cxnSp>
        <p:nvCxnSpPr>
          <p:cNvPr id="7" name="Straight Connector 6"/>
          <p:cNvCxnSpPr/>
          <p:nvPr/>
        </p:nvCxnSpPr>
        <p:spPr>
          <a:xfrm>
            <a:off x="218385" y="6385207"/>
            <a:ext cx="8738648" cy="0"/>
          </a:xfrm>
          <a:prstGeom prst="line">
            <a:avLst/>
          </a:prstGeom>
          <a:ln w="63500" cmpd="thickThin">
            <a:headEnd type="diamond"/>
            <a:tailEnd type="none"/>
          </a:ln>
        </p:spPr>
        <p:style>
          <a:lnRef idx="3">
            <a:schemeClr val="accent2"/>
          </a:lnRef>
          <a:fillRef idx="0">
            <a:schemeClr val="accent2"/>
          </a:fillRef>
          <a:effectRef idx="2">
            <a:schemeClr val="accent2"/>
          </a:effectRef>
          <a:fontRef idx="minor">
            <a:schemeClr val="tx1"/>
          </a:fontRef>
        </p:style>
      </p:cxnSp>
      <p:sp>
        <p:nvSpPr>
          <p:cNvPr id="8" name="TextBox 7"/>
          <p:cNvSpPr txBox="1"/>
          <p:nvPr/>
        </p:nvSpPr>
        <p:spPr>
          <a:xfrm>
            <a:off x="461913" y="6458928"/>
            <a:ext cx="8454276" cy="307777"/>
          </a:xfrm>
          <a:prstGeom prst="rect">
            <a:avLst/>
          </a:prstGeom>
          <a:noFill/>
        </p:spPr>
        <p:txBody>
          <a:bodyPr wrap="square" rtlCol="0">
            <a:spAutoFit/>
          </a:bodyPr>
          <a:lstStyle/>
          <a:p>
            <a:pPr algn="r"/>
            <a:r>
              <a:rPr lang="en-IN" sz="1400" b="1" dirty="0">
                <a:solidFill>
                  <a:srgbClr val="17740A"/>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GRTIET, Department of Electronics and Communication Engineering</a:t>
            </a:r>
          </a:p>
        </p:txBody>
      </p:sp>
      <p:pic>
        <p:nvPicPr>
          <p:cNvPr id="9" name="Picture 8" descr="open"/>
          <p:cNvPicPr/>
          <p:nvPr/>
        </p:nvPicPr>
        <p:blipFill>
          <a:blip r:embed="rId2">
            <a:extLst>
              <a:ext uri="{28A0092B-C50C-407E-A947-70E740481C1C}">
                <a14:useLocalDpi xmlns:a14="http://schemas.microsoft.com/office/drawing/2010/main" val="0"/>
              </a:ext>
            </a:extLst>
          </a:blip>
          <a:srcRect b="-218"/>
          <a:stretch>
            <a:fillRect/>
          </a:stretch>
        </p:blipFill>
        <p:spPr bwMode="auto">
          <a:xfrm>
            <a:off x="1924493" y="913420"/>
            <a:ext cx="4979396" cy="5097381"/>
          </a:xfrm>
          <a:prstGeom prst="rect">
            <a:avLst/>
          </a:prstGeom>
          <a:noFill/>
          <a:ln>
            <a:noFill/>
          </a:ln>
        </p:spPr>
      </p:pic>
    </p:spTree>
    <p:extLst>
      <p:ext uri="{BB962C8B-B14F-4D97-AF65-F5344CB8AC3E}">
        <p14:creationId xmlns:p14="http://schemas.microsoft.com/office/powerpoint/2010/main" val="298091846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61912" y="77598"/>
            <a:ext cx="7604401" cy="369332"/>
          </a:xfrm>
          <a:prstGeom prst="rect">
            <a:avLst/>
          </a:prstGeom>
          <a:noFill/>
        </p:spPr>
        <p:txBody>
          <a:bodyPr wrap="square" rtlCol="0">
            <a:spAutoFit/>
          </a:bodyPr>
          <a:lstStyle/>
          <a:p>
            <a:pPr algn="ctr"/>
            <a:r>
              <a:rPr lang="en-US" b="1" dirty="0">
                <a:solidFill>
                  <a:schemeClr val="accent6">
                    <a:lumMod val="7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EXPERIMENTAL RESULT</a:t>
            </a:r>
            <a:endParaRPr lang="en-IN" b="1" dirty="0">
              <a:solidFill>
                <a:schemeClr val="accent6">
                  <a:lumMod val="7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cxnSp>
        <p:nvCxnSpPr>
          <p:cNvPr id="6" name="Straight Connector 5"/>
          <p:cNvCxnSpPr/>
          <p:nvPr/>
        </p:nvCxnSpPr>
        <p:spPr>
          <a:xfrm>
            <a:off x="188536" y="539014"/>
            <a:ext cx="8738648" cy="0"/>
          </a:xfrm>
          <a:prstGeom prst="line">
            <a:avLst/>
          </a:prstGeom>
          <a:ln w="63500" cmpd="thickThin">
            <a:tailEnd type="diamond"/>
          </a:ln>
        </p:spPr>
        <p:style>
          <a:lnRef idx="3">
            <a:schemeClr val="accent2"/>
          </a:lnRef>
          <a:fillRef idx="0">
            <a:schemeClr val="accent2"/>
          </a:fillRef>
          <a:effectRef idx="2">
            <a:schemeClr val="accent2"/>
          </a:effectRef>
          <a:fontRef idx="minor">
            <a:schemeClr val="tx1"/>
          </a:fontRef>
        </p:style>
      </p:cxnSp>
      <p:cxnSp>
        <p:nvCxnSpPr>
          <p:cNvPr id="7" name="Straight Connector 6"/>
          <p:cNvCxnSpPr/>
          <p:nvPr/>
        </p:nvCxnSpPr>
        <p:spPr>
          <a:xfrm>
            <a:off x="218385" y="6385207"/>
            <a:ext cx="8738648" cy="0"/>
          </a:xfrm>
          <a:prstGeom prst="line">
            <a:avLst/>
          </a:prstGeom>
          <a:ln w="63500" cmpd="thickThin">
            <a:headEnd type="diamond"/>
            <a:tailEnd type="none"/>
          </a:ln>
        </p:spPr>
        <p:style>
          <a:lnRef idx="3">
            <a:schemeClr val="accent2"/>
          </a:lnRef>
          <a:fillRef idx="0">
            <a:schemeClr val="accent2"/>
          </a:fillRef>
          <a:effectRef idx="2">
            <a:schemeClr val="accent2"/>
          </a:effectRef>
          <a:fontRef idx="minor">
            <a:schemeClr val="tx1"/>
          </a:fontRef>
        </p:style>
      </p:cxnSp>
      <p:sp>
        <p:nvSpPr>
          <p:cNvPr id="8" name="TextBox 7"/>
          <p:cNvSpPr txBox="1"/>
          <p:nvPr/>
        </p:nvSpPr>
        <p:spPr>
          <a:xfrm>
            <a:off x="461913" y="6458928"/>
            <a:ext cx="8454276" cy="307777"/>
          </a:xfrm>
          <a:prstGeom prst="rect">
            <a:avLst/>
          </a:prstGeom>
          <a:noFill/>
        </p:spPr>
        <p:txBody>
          <a:bodyPr wrap="square" rtlCol="0">
            <a:spAutoFit/>
          </a:bodyPr>
          <a:lstStyle/>
          <a:p>
            <a:pPr algn="r"/>
            <a:r>
              <a:rPr lang="en-IN" sz="1400" b="1" dirty="0">
                <a:solidFill>
                  <a:srgbClr val="17740A"/>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GRTIET, Department of Electronics and Communication Engineering</a:t>
            </a:r>
          </a:p>
        </p:txBody>
      </p:sp>
      <p:sp>
        <p:nvSpPr>
          <p:cNvPr id="3" name="TextBox 2"/>
          <p:cNvSpPr txBox="1"/>
          <p:nvPr/>
        </p:nvSpPr>
        <p:spPr>
          <a:xfrm>
            <a:off x="817984" y="539014"/>
            <a:ext cx="6699347" cy="369332"/>
          </a:xfrm>
          <a:prstGeom prst="rect">
            <a:avLst/>
          </a:prstGeom>
          <a:noFill/>
        </p:spPr>
        <p:txBody>
          <a:bodyPr wrap="square" numCol="2" rtlCol="0">
            <a:spAutoFit/>
          </a:bodyPr>
          <a:lstStyle/>
          <a:p>
            <a:endParaRPr lang="en-US" sz="900" dirty="0">
              <a:latin typeface="Times New Roman" panose="02020603050405020304" pitchFamily="18" charset="0"/>
              <a:cs typeface="Times New Roman" panose="02020603050405020304" pitchFamily="18" charset="0"/>
            </a:endParaRPr>
          </a:p>
          <a:p>
            <a:r>
              <a:rPr lang="en-US" sz="900" dirty="0">
                <a:latin typeface="Times New Roman" panose="02020603050405020304" pitchFamily="18" charset="0"/>
                <a:cs typeface="Times New Roman" panose="02020603050405020304" pitchFamily="18" charset="0"/>
              </a:rPr>
              <a:t> </a:t>
            </a:r>
          </a:p>
        </p:txBody>
      </p:sp>
      <p:pic>
        <p:nvPicPr>
          <p:cNvPr id="9" name="Picture 8"/>
          <p:cNvPicPr>
            <a:picLocks noChangeAspect="1"/>
          </p:cNvPicPr>
          <p:nvPr/>
        </p:nvPicPr>
        <p:blipFill rotWithShape="1">
          <a:blip r:embed="rId2">
            <a:extLst>
              <a:ext uri="{28A0092B-C50C-407E-A947-70E740481C1C}">
                <a14:useLocalDpi xmlns:a14="http://schemas.microsoft.com/office/drawing/2010/main" val="0"/>
              </a:ext>
            </a:extLst>
          </a:blip>
          <a:srcRect l="11556" t="8500" r="8000" b="6500"/>
          <a:stretch/>
        </p:blipFill>
        <p:spPr>
          <a:xfrm rot="16200000">
            <a:off x="2571750" y="422910"/>
            <a:ext cx="4137660" cy="5829300"/>
          </a:xfrm>
          <a:prstGeom prst="rect">
            <a:avLst/>
          </a:prstGeom>
        </p:spPr>
      </p:pic>
    </p:spTree>
    <p:extLst>
      <p:ext uri="{BB962C8B-B14F-4D97-AF65-F5344CB8AC3E}">
        <p14:creationId xmlns:p14="http://schemas.microsoft.com/office/powerpoint/2010/main" val="7883944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p:cNvCxnSpPr/>
          <p:nvPr/>
        </p:nvCxnSpPr>
        <p:spPr>
          <a:xfrm>
            <a:off x="188536" y="539014"/>
            <a:ext cx="8738648" cy="0"/>
          </a:xfrm>
          <a:prstGeom prst="line">
            <a:avLst/>
          </a:prstGeom>
          <a:ln w="63500" cmpd="thickThin">
            <a:tailEnd type="diamond"/>
          </a:ln>
        </p:spPr>
        <p:style>
          <a:lnRef idx="3">
            <a:schemeClr val="accent2"/>
          </a:lnRef>
          <a:fillRef idx="0">
            <a:schemeClr val="accent2"/>
          </a:fillRef>
          <a:effectRef idx="2">
            <a:schemeClr val="accent2"/>
          </a:effectRef>
          <a:fontRef idx="minor">
            <a:schemeClr val="tx1"/>
          </a:fontRef>
        </p:style>
      </p:cxnSp>
      <p:cxnSp>
        <p:nvCxnSpPr>
          <p:cNvPr id="7" name="Straight Connector 6"/>
          <p:cNvCxnSpPr/>
          <p:nvPr/>
        </p:nvCxnSpPr>
        <p:spPr>
          <a:xfrm>
            <a:off x="218385" y="6385207"/>
            <a:ext cx="8738648" cy="0"/>
          </a:xfrm>
          <a:prstGeom prst="line">
            <a:avLst/>
          </a:prstGeom>
          <a:ln w="63500" cmpd="thickThin">
            <a:headEnd type="diamond"/>
            <a:tailEnd type="none"/>
          </a:ln>
        </p:spPr>
        <p:style>
          <a:lnRef idx="3">
            <a:schemeClr val="accent2"/>
          </a:lnRef>
          <a:fillRef idx="0">
            <a:schemeClr val="accent2"/>
          </a:fillRef>
          <a:effectRef idx="2">
            <a:schemeClr val="accent2"/>
          </a:effectRef>
          <a:fontRef idx="minor">
            <a:schemeClr val="tx1"/>
          </a:fontRef>
        </p:style>
      </p:cxnSp>
      <p:sp>
        <p:nvSpPr>
          <p:cNvPr id="8" name="TextBox 7"/>
          <p:cNvSpPr txBox="1"/>
          <p:nvPr/>
        </p:nvSpPr>
        <p:spPr>
          <a:xfrm>
            <a:off x="461913" y="6458928"/>
            <a:ext cx="8454276" cy="307777"/>
          </a:xfrm>
          <a:prstGeom prst="rect">
            <a:avLst/>
          </a:prstGeom>
          <a:noFill/>
        </p:spPr>
        <p:txBody>
          <a:bodyPr wrap="square" rtlCol="0">
            <a:spAutoFit/>
          </a:bodyPr>
          <a:lstStyle/>
          <a:p>
            <a:pPr algn="r"/>
            <a:r>
              <a:rPr lang="en-IN" sz="1400" b="1" dirty="0">
                <a:solidFill>
                  <a:srgbClr val="17740A"/>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GRTIET, Department of Electronics and Communication Engineering</a:t>
            </a:r>
          </a:p>
        </p:txBody>
      </p:sp>
      <p:sp>
        <p:nvSpPr>
          <p:cNvPr id="9" name="TextBox 8"/>
          <p:cNvSpPr txBox="1"/>
          <p:nvPr/>
        </p:nvSpPr>
        <p:spPr>
          <a:xfrm>
            <a:off x="461912" y="111888"/>
            <a:ext cx="7604401" cy="369332"/>
          </a:xfrm>
          <a:prstGeom prst="rect">
            <a:avLst/>
          </a:prstGeom>
          <a:noFill/>
        </p:spPr>
        <p:txBody>
          <a:bodyPr wrap="square" rtlCol="0">
            <a:spAutoFit/>
          </a:bodyPr>
          <a:lstStyle/>
          <a:p>
            <a:pPr algn="ctr"/>
            <a:r>
              <a:rPr lang="en-US" b="1" dirty="0">
                <a:solidFill>
                  <a:schemeClr val="accent6">
                    <a:lumMod val="7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HARDWARE RESULT</a:t>
            </a:r>
            <a:endParaRPr lang="en-IN" b="1" dirty="0">
              <a:solidFill>
                <a:schemeClr val="accent6">
                  <a:lumMod val="7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16" name="Rectangle 15"/>
          <p:cNvSpPr>
            <a:spLocks noChangeArrowheads="1"/>
          </p:cNvSpPr>
          <p:nvPr/>
        </p:nvSpPr>
        <p:spPr bwMode="auto">
          <a:xfrm>
            <a:off x="571500" y="97155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pic>
        <p:nvPicPr>
          <p:cNvPr id="2062" name="Picture 57" descr="WhatsApp Image 2023-05-11 at 6.42.37 AM"/>
          <p:cNvPicPr>
            <a:picLocks noChangeAspect="1" noChangeArrowheads="1"/>
          </p:cNvPicPr>
          <p:nvPr/>
        </p:nvPicPr>
        <p:blipFill>
          <a:blip r:embed="rId2">
            <a:extLst>
              <a:ext uri="{28A0092B-C50C-407E-A947-70E740481C1C}">
                <a14:useLocalDpi xmlns:a14="http://schemas.microsoft.com/office/drawing/2010/main" val="0"/>
              </a:ext>
            </a:extLst>
          </a:blip>
          <a:srcRect l="9766" t="7037" b="8902"/>
          <a:stretch>
            <a:fillRect/>
          </a:stretch>
        </p:blipFill>
        <p:spPr bwMode="auto">
          <a:xfrm>
            <a:off x="571500" y="1200150"/>
            <a:ext cx="3382732" cy="2007052"/>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p:cNvSpPr/>
          <p:nvPr/>
        </p:nvSpPr>
        <p:spPr>
          <a:xfrm>
            <a:off x="4264112" y="1695845"/>
            <a:ext cx="4264950" cy="507831"/>
          </a:xfrm>
          <a:prstGeom prst="rect">
            <a:avLst/>
          </a:prstGeom>
        </p:spPr>
        <p:txBody>
          <a:bodyPr wrap="none">
            <a:spAutoFit/>
          </a:bodyPr>
          <a:lstStyle/>
          <a:p>
            <a:pPr algn="just">
              <a:lnSpc>
                <a:spcPct val="150000"/>
              </a:lnSpc>
              <a:spcAft>
                <a:spcPts val="0"/>
              </a:spcAft>
            </a:pPr>
            <a:r>
              <a:rPr lang="en-US" dirty="0">
                <a:latin typeface="Times New Roman" panose="02020603050405020304" pitchFamily="18" charset="0"/>
                <a:ea typeface="Times New Roman" panose="02020603050405020304" pitchFamily="18" charset="0"/>
              </a:rPr>
              <a:t>It displays if the manhole is </a:t>
            </a:r>
            <a:r>
              <a:rPr lang="en-US" b="1" dirty="0">
                <a:latin typeface="Times New Roman" panose="02020603050405020304" pitchFamily="18" charset="0"/>
                <a:ea typeface="Times New Roman" panose="02020603050405020304" pitchFamily="18" charset="0"/>
              </a:rPr>
              <a:t>open or closed.</a:t>
            </a:r>
            <a:endParaRPr lang="en-IN" dirty="0">
              <a:latin typeface="Times New Roman" panose="02020603050405020304" pitchFamily="18" charset="0"/>
              <a:ea typeface="Times New Roman" panose="02020603050405020304" pitchFamily="18" charset="0"/>
            </a:endParaRPr>
          </a:p>
        </p:txBody>
      </p:sp>
      <p:pic>
        <p:nvPicPr>
          <p:cNvPr id="26" name="Picture 25" descr="C:\Users\NITHISH KUMAR V R\Downloads\WhatsApp Image 2023-05-11 at 6.42.23 AM.jpeg"/>
          <p:cNvPicPr/>
          <p:nvPr/>
        </p:nvPicPr>
        <p:blipFill rotWithShape="1">
          <a:blip r:embed="rId3" cstate="print">
            <a:extLst>
              <a:ext uri="{28A0092B-C50C-407E-A947-70E740481C1C}">
                <a14:useLocalDpi xmlns:a14="http://schemas.microsoft.com/office/drawing/2010/main" val="0"/>
              </a:ext>
            </a:extLst>
          </a:blip>
          <a:srcRect l="14113"/>
          <a:stretch/>
        </p:blipFill>
        <p:spPr bwMode="auto">
          <a:xfrm rot="16200000">
            <a:off x="1166582" y="3201035"/>
            <a:ext cx="2170430" cy="3404870"/>
          </a:xfrm>
          <a:prstGeom prst="rect">
            <a:avLst/>
          </a:prstGeom>
          <a:noFill/>
          <a:ln>
            <a:noFill/>
          </a:ln>
          <a:extLst>
            <a:ext uri="{53640926-AAD7-44D8-BBD7-CCE9431645EC}">
              <a14:shadowObscured xmlns:a14="http://schemas.microsoft.com/office/drawing/2010/main"/>
            </a:ext>
          </a:extLst>
        </p:spPr>
      </p:pic>
      <p:sp>
        <p:nvSpPr>
          <p:cNvPr id="19" name="Rectangle 18"/>
          <p:cNvSpPr/>
          <p:nvPr/>
        </p:nvSpPr>
        <p:spPr>
          <a:xfrm>
            <a:off x="4264112" y="4466630"/>
            <a:ext cx="4044697" cy="507831"/>
          </a:xfrm>
          <a:prstGeom prst="rect">
            <a:avLst/>
          </a:prstGeom>
        </p:spPr>
        <p:txBody>
          <a:bodyPr wrap="none">
            <a:spAutoFit/>
          </a:bodyPr>
          <a:lstStyle/>
          <a:p>
            <a:pPr algn="just">
              <a:lnSpc>
                <a:spcPct val="150000"/>
              </a:lnSpc>
              <a:spcAft>
                <a:spcPts val="0"/>
              </a:spcAft>
            </a:pPr>
            <a:r>
              <a:rPr lang="en-US" dirty="0">
                <a:latin typeface="Times New Roman" panose="02020603050405020304" pitchFamily="18" charset="0"/>
                <a:ea typeface="Times New Roman" panose="02020603050405020304" pitchFamily="18" charset="0"/>
              </a:rPr>
              <a:t>It displays the </a:t>
            </a:r>
            <a:r>
              <a:rPr lang="en-US" b="1" dirty="0">
                <a:latin typeface="Times New Roman" panose="02020603050405020304" pitchFamily="18" charset="0"/>
                <a:ea typeface="Times New Roman" panose="02020603050405020304" pitchFamily="18" charset="0"/>
              </a:rPr>
              <a:t>humidity </a:t>
            </a:r>
            <a:r>
              <a:rPr lang="en-US" dirty="0">
                <a:latin typeface="Times New Roman" panose="02020603050405020304" pitchFamily="18" charset="0"/>
                <a:ea typeface="Times New Roman" panose="02020603050405020304" pitchFamily="18" charset="0"/>
              </a:rPr>
              <a:t>level of manhole</a:t>
            </a:r>
            <a:endParaRPr lang="en-IN" dirty="0">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96371654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p:cNvCxnSpPr/>
          <p:nvPr/>
        </p:nvCxnSpPr>
        <p:spPr>
          <a:xfrm>
            <a:off x="188536" y="539014"/>
            <a:ext cx="8738648" cy="0"/>
          </a:xfrm>
          <a:prstGeom prst="line">
            <a:avLst/>
          </a:prstGeom>
          <a:ln w="63500" cmpd="thickThin">
            <a:tailEnd type="diamond"/>
          </a:ln>
        </p:spPr>
        <p:style>
          <a:lnRef idx="3">
            <a:schemeClr val="accent2"/>
          </a:lnRef>
          <a:fillRef idx="0">
            <a:schemeClr val="accent2"/>
          </a:fillRef>
          <a:effectRef idx="2">
            <a:schemeClr val="accent2"/>
          </a:effectRef>
          <a:fontRef idx="minor">
            <a:schemeClr val="tx1"/>
          </a:fontRef>
        </p:style>
      </p:cxnSp>
      <p:cxnSp>
        <p:nvCxnSpPr>
          <p:cNvPr id="7" name="Straight Connector 6"/>
          <p:cNvCxnSpPr/>
          <p:nvPr/>
        </p:nvCxnSpPr>
        <p:spPr>
          <a:xfrm>
            <a:off x="218385" y="6385207"/>
            <a:ext cx="8738648" cy="0"/>
          </a:xfrm>
          <a:prstGeom prst="line">
            <a:avLst/>
          </a:prstGeom>
          <a:ln w="63500" cmpd="thickThin">
            <a:headEnd type="diamond"/>
            <a:tailEnd type="none"/>
          </a:ln>
        </p:spPr>
        <p:style>
          <a:lnRef idx="3">
            <a:schemeClr val="accent2"/>
          </a:lnRef>
          <a:fillRef idx="0">
            <a:schemeClr val="accent2"/>
          </a:fillRef>
          <a:effectRef idx="2">
            <a:schemeClr val="accent2"/>
          </a:effectRef>
          <a:fontRef idx="minor">
            <a:schemeClr val="tx1"/>
          </a:fontRef>
        </p:style>
      </p:cxnSp>
      <p:sp>
        <p:nvSpPr>
          <p:cNvPr id="8" name="TextBox 7"/>
          <p:cNvSpPr txBox="1"/>
          <p:nvPr/>
        </p:nvSpPr>
        <p:spPr>
          <a:xfrm>
            <a:off x="461913" y="6458928"/>
            <a:ext cx="8454276" cy="307777"/>
          </a:xfrm>
          <a:prstGeom prst="rect">
            <a:avLst/>
          </a:prstGeom>
          <a:noFill/>
        </p:spPr>
        <p:txBody>
          <a:bodyPr wrap="square" rtlCol="0">
            <a:spAutoFit/>
          </a:bodyPr>
          <a:lstStyle/>
          <a:p>
            <a:pPr algn="r"/>
            <a:r>
              <a:rPr lang="en-IN" sz="1400" b="1" dirty="0">
                <a:solidFill>
                  <a:srgbClr val="17740A"/>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GRTIET, Department of Electronics and Communication Engineering</a:t>
            </a:r>
          </a:p>
        </p:txBody>
      </p:sp>
      <p:sp>
        <p:nvSpPr>
          <p:cNvPr id="9" name="TextBox 8"/>
          <p:cNvSpPr txBox="1"/>
          <p:nvPr/>
        </p:nvSpPr>
        <p:spPr>
          <a:xfrm>
            <a:off x="461912" y="111888"/>
            <a:ext cx="7604401" cy="369332"/>
          </a:xfrm>
          <a:prstGeom prst="rect">
            <a:avLst/>
          </a:prstGeom>
          <a:noFill/>
        </p:spPr>
        <p:txBody>
          <a:bodyPr wrap="square" rtlCol="0">
            <a:spAutoFit/>
          </a:bodyPr>
          <a:lstStyle/>
          <a:p>
            <a:pPr algn="ctr"/>
            <a:r>
              <a:rPr lang="en-US" b="1" dirty="0">
                <a:solidFill>
                  <a:schemeClr val="accent6">
                    <a:lumMod val="7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HARDWARE RESULT</a:t>
            </a:r>
            <a:endParaRPr lang="en-IN" b="1" dirty="0">
              <a:solidFill>
                <a:schemeClr val="accent6">
                  <a:lumMod val="7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16" name="Rectangle 15"/>
          <p:cNvSpPr>
            <a:spLocks noChangeArrowheads="1"/>
          </p:cNvSpPr>
          <p:nvPr/>
        </p:nvSpPr>
        <p:spPr bwMode="auto">
          <a:xfrm>
            <a:off x="571500" y="97155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18" name="Rectangle 17"/>
          <p:cNvSpPr/>
          <p:nvPr/>
        </p:nvSpPr>
        <p:spPr>
          <a:xfrm>
            <a:off x="5945677" y="1695845"/>
            <a:ext cx="184731" cy="873572"/>
          </a:xfrm>
          <a:prstGeom prst="rect">
            <a:avLst/>
          </a:prstGeom>
        </p:spPr>
        <p:txBody>
          <a:bodyPr wrap="none">
            <a:spAutoFit/>
          </a:bodyPr>
          <a:lstStyle/>
          <a:p>
            <a:pPr algn="just">
              <a:lnSpc>
                <a:spcPct val="150000"/>
              </a:lnSpc>
              <a:spcAft>
                <a:spcPts val="0"/>
              </a:spcAft>
            </a:pPr>
            <a:endParaRPr lang="en-US" b="1" dirty="0">
              <a:latin typeface="Times New Roman" panose="02020603050405020304" pitchFamily="18" charset="0"/>
              <a:ea typeface="Times New Roman" panose="02020603050405020304" pitchFamily="18" charset="0"/>
            </a:endParaRPr>
          </a:p>
          <a:p>
            <a:pPr algn="just">
              <a:lnSpc>
                <a:spcPct val="150000"/>
              </a:lnSpc>
              <a:spcAft>
                <a:spcPts val="0"/>
              </a:spcAft>
            </a:pPr>
            <a:endParaRPr lang="en-IN" dirty="0">
              <a:latin typeface="Times New Roman" panose="02020603050405020304" pitchFamily="18" charset="0"/>
              <a:ea typeface="Times New Roman" panose="02020603050405020304" pitchFamily="18" charset="0"/>
            </a:endParaRPr>
          </a:p>
        </p:txBody>
      </p:sp>
      <p:sp>
        <p:nvSpPr>
          <p:cNvPr id="19" name="Rectangle 18"/>
          <p:cNvSpPr/>
          <p:nvPr/>
        </p:nvSpPr>
        <p:spPr>
          <a:xfrm>
            <a:off x="6194095" y="4466630"/>
            <a:ext cx="184731" cy="873572"/>
          </a:xfrm>
          <a:prstGeom prst="rect">
            <a:avLst/>
          </a:prstGeom>
        </p:spPr>
        <p:txBody>
          <a:bodyPr wrap="none">
            <a:spAutoFit/>
          </a:bodyPr>
          <a:lstStyle/>
          <a:p>
            <a:pPr algn="just">
              <a:lnSpc>
                <a:spcPct val="150000"/>
              </a:lnSpc>
              <a:spcAft>
                <a:spcPts val="0"/>
              </a:spcAft>
            </a:pPr>
            <a:endParaRPr lang="en-US" dirty="0">
              <a:latin typeface="Times New Roman" panose="02020603050405020304" pitchFamily="18" charset="0"/>
              <a:ea typeface="Times New Roman" panose="02020603050405020304" pitchFamily="18" charset="0"/>
            </a:endParaRPr>
          </a:p>
          <a:p>
            <a:pPr algn="just">
              <a:lnSpc>
                <a:spcPct val="150000"/>
              </a:lnSpc>
              <a:spcAft>
                <a:spcPts val="0"/>
              </a:spcAft>
            </a:pPr>
            <a:endParaRPr lang="en-IN" dirty="0">
              <a:latin typeface="Times New Roman" panose="02020603050405020304" pitchFamily="18" charset="0"/>
              <a:ea typeface="Times New Roman" panose="02020603050405020304" pitchFamily="18" charset="0"/>
            </a:endParaRPr>
          </a:p>
        </p:txBody>
      </p:sp>
      <p:pic>
        <p:nvPicPr>
          <p:cNvPr id="11" name="Picture 10" descr="C:\Users\NITHISH KUMAR V R\Downloads\WhatsApp Image 2023-05-11 at 6.42.31 AM.jpeg"/>
          <p:cNvPicPr/>
          <p:nvPr/>
        </p:nvPicPr>
        <p:blipFill rotWithShape="1">
          <a:blip r:embed="rId2" cstate="print">
            <a:extLst>
              <a:ext uri="{28A0092B-C50C-407E-A947-70E740481C1C}">
                <a14:useLocalDpi xmlns:a14="http://schemas.microsoft.com/office/drawing/2010/main" val="0"/>
              </a:ext>
            </a:extLst>
          </a:blip>
          <a:srcRect l="14897"/>
          <a:stretch/>
        </p:blipFill>
        <p:spPr bwMode="auto">
          <a:xfrm rot="16200000">
            <a:off x="1541867" y="348217"/>
            <a:ext cx="2025015" cy="3419475"/>
          </a:xfrm>
          <a:prstGeom prst="rect">
            <a:avLst/>
          </a:prstGeom>
          <a:noFill/>
          <a:ln>
            <a:noFill/>
          </a:ln>
          <a:extLst>
            <a:ext uri="{53640926-AAD7-44D8-BBD7-CCE9431645EC}">
              <a14:shadowObscured xmlns:a14="http://schemas.microsoft.com/office/drawing/2010/main"/>
            </a:ext>
          </a:extLst>
        </p:spPr>
      </p:pic>
      <p:sp>
        <p:nvSpPr>
          <p:cNvPr id="2" name="Rectangle 1"/>
          <p:cNvSpPr/>
          <p:nvPr/>
        </p:nvSpPr>
        <p:spPr>
          <a:xfrm>
            <a:off x="4321262" y="1663235"/>
            <a:ext cx="3974486" cy="507831"/>
          </a:xfrm>
          <a:prstGeom prst="rect">
            <a:avLst/>
          </a:prstGeom>
        </p:spPr>
        <p:txBody>
          <a:bodyPr wrap="none">
            <a:spAutoFit/>
          </a:bodyPr>
          <a:lstStyle/>
          <a:p>
            <a:pPr algn="just">
              <a:lnSpc>
                <a:spcPct val="150000"/>
              </a:lnSpc>
              <a:spcAft>
                <a:spcPts val="0"/>
              </a:spcAft>
            </a:pPr>
            <a:r>
              <a:rPr lang="en-US" dirty="0">
                <a:latin typeface="Times New Roman" panose="02020603050405020304" pitchFamily="18" charset="0"/>
                <a:ea typeface="Times New Roman" panose="02020603050405020304" pitchFamily="18" charset="0"/>
              </a:rPr>
              <a:t>It displays the </a:t>
            </a:r>
            <a:r>
              <a:rPr lang="en-US" b="1" dirty="0">
                <a:latin typeface="Times New Roman" panose="02020603050405020304" pitchFamily="18" charset="0"/>
                <a:ea typeface="Times New Roman" panose="02020603050405020304" pitchFamily="18" charset="0"/>
              </a:rPr>
              <a:t>Temperature of manhole</a:t>
            </a:r>
            <a:endParaRPr lang="en-IN" dirty="0">
              <a:latin typeface="Times New Roman" panose="02020603050405020304" pitchFamily="18" charset="0"/>
              <a:ea typeface="Times New Roman" panose="02020603050405020304" pitchFamily="18" charset="0"/>
            </a:endParaRPr>
          </a:p>
        </p:txBody>
      </p:sp>
      <p:pic>
        <p:nvPicPr>
          <p:cNvPr id="13" name="Picture 12" descr="C:\Users\NITHISH KUMAR V R\Downloads\WhatsApp Image 2023-05-11 at 6.42.38 AM.jpeg"/>
          <p:cNvPicPr/>
          <p:nvPr/>
        </p:nvPicPr>
        <p:blipFill rotWithShape="1">
          <a:blip r:embed="rId3" cstate="print">
            <a:extLst>
              <a:ext uri="{28A0092B-C50C-407E-A947-70E740481C1C}">
                <a14:useLocalDpi xmlns:a14="http://schemas.microsoft.com/office/drawing/2010/main" val="0"/>
              </a:ext>
            </a:extLst>
          </a:blip>
          <a:srcRect l="5426" t="23645" r="15619" b="4068"/>
          <a:stretch/>
        </p:blipFill>
        <p:spPr bwMode="auto">
          <a:xfrm rot="16200000">
            <a:off x="1431376" y="3043417"/>
            <a:ext cx="2245995" cy="3419476"/>
          </a:xfrm>
          <a:prstGeom prst="rect">
            <a:avLst/>
          </a:prstGeom>
          <a:noFill/>
          <a:ln>
            <a:noFill/>
          </a:ln>
          <a:extLst>
            <a:ext uri="{53640926-AAD7-44D8-BBD7-CCE9431645EC}">
              <a14:shadowObscured xmlns:a14="http://schemas.microsoft.com/office/drawing/2010/main"/>
            </a:ext>
          </a:extLst>
        </p:spPr>
      </p:pic>
      <p:sp>
        <p:nvSpPr>
          <p:cNvPr id="3" name="Rectangle 2"/>
          <p:cNvSpPr/>
          <p:nvPr/>
        </p:nvSpPr>
        <p:spPr>
          <a:xfrm>
            <a:off x="4264112" y="4141053"/>
            <a:ext cx="4572000" cy="1338828"/>
          </a:xfrm>
          <a:prstGeom prst="rect">
            <a:avLst/>
          </a:prstGeom>
        </p:spPr>
        <p:txBody>
          <a:bodyPr>
            <a:spAutoFit/>
          </a:bodyPr>
          <a:lstStyle/>
          <a:p>
            <a:pPr algn="just">
              <a:lnSpc>
                <a:spcPct val="150000"/>
              </a:lnSpc>
              <a:spcAft>
                <a:spcPts val="0"/>
              </a:spcAft>
            </a:pPr>
            <a:r>
              <a:rPr lang="en-US" dirty="0">
                <a:latin typeface="Times New Roman" panose="02020603050405020304" pitchFamily="18" charset="0"/>
                <a:ea typeface="Times New Roman" panose="02020603050405020304" pitchFamily="18" charset="0"/>
              </a:rPr>
              <a:t>It displays the </a:t>
            </a:r>
            <a:r>
              <a:rPr lang="en-US" b="1" dirty="0">
                <a:latin typeface="Times New Roman" panose="02020603050405020304" pitchFamily="18" charset="0"/>
                <a:ea typeface="Times New Roman" panose="02020603050405020304" pitchFamily="18" charset="0"/>
              </a:rPr>
              <a:t>Water level of Manhole </a:t>
            </a:r>
            <a:endParaRPr lang="en-IN" dirty="0">
              <a:latin typeface="Times New Roman" panose="02020603050405020304" pitchFamily="18" charset="0"/>
              <a:ea typeface="Times New Roman" panose="02020603050405020304" pitchFamily="18" charset="0"/>
            </a:endParaRPr>
          </a:p>
          <a:p>
            <a:pPr algn="just">
              <a:lnSpc>
                <a:spcPct val="150000"/>
              </a:lnSpc>
              <a:spcAft>
                <a:spcPts val="0"/>
              </a:spcAft>
            </a:pPr>
            <a:r>
              <a:rPr lang="en-US" dirty="0">
                <a:latin typeface="Times New Roman" panose="02020603050405020304" pitchFamily="18" charset="0"/>
                <a:ea typeface="Times New Roman" panose="02020603050405020304" pitchFamily="18" charset="0"/>
              </a:rPr>
              <a:t>In CM.</a:t>
            </a:r>
            <a:endParaRPr lang="en-IN" dirty="0">
              <a:latin typeface="Times New Roman" panose="02020603050405020304" pitchFamily="18" charset="0"/>
              <a:ea typeface="Times New Roman" panose="02020603050405020304" pitchFamily="18" charset="0"/>
            </a:endParaRPr>
          </a:p>
          <a:p>
            <a:pPr>
              <a:lnSpc>
                <a:spcPct val="150000"/>
              </a:lnSpc>
              <a:spcAft>
                <a:spcPts val="0"/>
              </a:spcAft>
            </a:pPr>
            <a:r>
              <a:rPr lang="en-IN" dirty="0">
                <a:latin typeface="Times New Roman" panose="02020603050405020304" pitchFamily="18" charset="0"/>
                <a:ea typeface="Times New Roman" panose="02020603050405020304" pitchFamily="18" charset="0"/>
              </a:rPr>
              <a:t> </a:t>
            </a:r>
          </a:p>
        </p:txBody>
      </p:sp>
    </p:spTree>
    <p:extLst>
      <p:ext uri="{BB962C8B-B14F-4D97-AF65-F5344CB8AC3E}">
        <p14:creationId xmlns:p14="http://schemas.microsoft.com/office/powerpoint/2010/main" val="417078701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p:cNvCxnSpPr/>
          <p:nvPr/>
        </p:nvCxnSpPr>
        <p:spPr>
          <a:xfrm>
            <a:off x="188536" y="539014"/>
            <a:ext cx="8738648" cy="0"/>
          </a:xfrm>
          <a:prstGeom prst="line">
            <a:avLst/>
          </a:prstGeom>
          <a:ln w="63500" cmpd="thickThin">
            <a:tailEnd type="diamond"/>
          </a:ln>
        </p:spPr>
        <p:style>
          <a:lnRef idx="3">
            <a:schemeClr val="accent2"/>
          </a:lnRef>
          <a:fillRef idx="0">
            <a:schemeClr val="accent2"/>
          </a:fillRef>
          <a:effectRef idx="2">
            <a:schemeClr val="accent2"/>
          </a:effectRef>
          <a:fontRef idx="minor">
            <a:schemeClr val="tx1"/>
          </a:fontRef>
        </p:style>
      </p:cxnSp>
      <p:cxnSp>
        <p:nvCxnSpPr>
          <p:cNvPr id="7" name="Straight Connector 6"/>
          <p:cNvCxnSpPr/>
          <p:nvPr/>
        </p:nvCxnSpPr>
        <p:spPr>
          <a:xfrm>
            <a:off x="218385" y="6385207"/>
            <a:ext cx="8738648" cy="0"/>
          </a:xfrm>
          <a:prstGeom prst="line">
            <a:avLst/>
          </a:prstGeom>
          <a:ln w="63500" cmpd="thickThin">
            <a:headEnd type="diamond"/>
            <a:tailEnd type="none"/>
          </a:ln>
        </p:spPr>
        <p:style>
          <a:lnRef idx="3">
            <a:schemeClr val="accent2"/>
          </a:lnRef>
          <a:fillRef idx="0">
            <a:schemeClr val="accent2"/>
          </a:fillRef>
          <a:effectRef idx="2">
            <a:schemeClr val="accent2"/>
          </a:effectRef>
          <a:fontRef idx="minor">
            <a:schemeClr val="tx1"/>
          </a:fontRef>
        </p:style>
      </p:cxnSp>
      <p:sp>
        <p:nvSpPr>
          <p:cNvPr id="8" name="TextBox 7"/>
          <p:cNvSpPr txBox="1"/>
          <p:nvPr/>
        </p:nvSpPr>
        <p:spPr>
          <a:xfrm>
            <a:off x="461913" y="6458928"/>
            <a:ext cx="8454276" cy="307777"/>
          </a:xfrm>
          <a:prstGeom prst="rect">
            <a:avLst/>
          </a:prstGeom>
          <a:noFill/>
        </p:spPr>
        <p:txBody>
          <a:bodyPr wrap="square" rtlCol="0">
            <a:spAutoFit/>
          </a:bodyPr>
          <a:lstStyle/>
          <a:p>
            <a:pPr algn="r"/>
            <a:r>
              <a:rPr lang="en-IN" sz="1400" b="1" dirty="0">
                <a:solidFill>
                  <a:srgbClr val="17740A"/>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GRTIET, Department of Electronics and Communication Engineering</a:t>
            </a:r>
          </a:p>
        </p:txBody>
      </p:sp>
      <p:sp>
        <p:nvSpPr>
          <p:cNvPr id="9" name="TextBox 8"/>
          <p:cNvSpPr txBox="1"/>
          <p:nvPr/>
        </p:nvSpPr>
        <p:spPr>
          <a:xfrm>
            <a:off x="461912" y="111888"/>
            <a:ext cx="7604401" cy="369332"/>
          </a:xfrm>
          <a:prstGeom prst="rect">
            <a:avLst/>
          </a:prstGeom>
          <a:noFill/>
        </p:spPr>
        <p:txBody>
          <a:bodyPr wrap="square" rtlCol="0">
            <a:spAutoFit/>
          </a:bodyPr>
          <a:lstStyle/>
          <a:p>
            <a:pPr algn="ctr"/>
            <a:r>
              <a:rPr lang="en-US" b="1" dirty="0">
                <a:solidFill>
                  <a:schemeClr val="accent6">
                    <a:lumMod val="7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HARDWARE RESULT</a:t>
            </a:r>
            <a:endParaRPr lang="en-IN" b="1" dirty="0">
              <a:solidFill>
                <a:schemeClr val="accent6">
                  <a:lumMod val="7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16" name="Rectangle 15"/>
          <p:cNvSpPr>
            <a:spLocks noChangeArrowheads="1"/>
          </p:cNvSpPr>
          <p:nvPr/>
        </p:nvSpPr>
        <p:spPr bwMode="auto">
          <a:xfrm>
            <a:off x="571500" y="97155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18" name="Rectangle 17"/>
          <p:cNvSpPr/>
          <p:nvPr/>
        </p:nvSpPr>
        <p:spPr>
          <a:xfrm>
            <a:off x="5945677" y="1695845"/>
            <a:ext cx="184731" cy="873572"/>
          </a:xfrm>
          <a:prstGeom prst="rect">
            <a:avLst/>
          </a:prstGeom>
        </p:spPr>
        <p:txBody>
          <a:bodyPr wrap="none">
            <a:spAutoFit/>
          </a:bodyPr>
          <a:lstStyle/>
          <a:p>
            <a:pPr algn="just">
              <a:lnSpc>
                <a:spcPct val="150000"/>
              </a:lnSpc>
              <a:spcAft>
                <a:spcPts val="0"/>
              </a:spcAft>
            </a:pPr>
            <a:endParaRPr lang="en-US" b="1" dirty="0">
              <a:latin typeface="Times New Roman" panose="02020603050405020304" pitchFamily="18" charset="0"/>
              <a:ea typeface="Times New Roman" panose="02020603050405020304" pitchFamily="18" charset="0"/>
            </a:endParaRPr>
          </a:p>
          <a:p>
            <a:pPr algn="just">
              <a:lnSpc>
                <a:spcPct val="150000"/>
              </a:lnSpc>
              <a:spcAft>
                <a:spcPts val="0"/>
              </a:spcAft>
            </a:pPr>
            <a:endParaRPr lang="en-IN" dirty="0">
              <a:latin typeface="Times New Roman" panose="02020603050405020304" pitchFamily="18" charset="0"/>
              <a:ea typeface="Times New Roman" panose="02020603050405020304" pitchFamily="18" charset="0"/>
            </a:endParaRPr>
          </a:p>
        </p:txBody>
      </p:sp>
      <p:sp>
        <p:nvSpPr>
          <p:cNvPr id="19" name="Rectangle 18"/>
          <p:cNvSpPr/>
          <p:nvPr/>
        </p:nvSpPr>
        <p:spPr>
          <a:xfrm>
            <a:off x="6194095" y="4466630"/>
            <a:ext cx="184731" cy="873572"/>
          </a:xfrm>
          <a:prstGeom prst="rect">
            <a:avLst/>
          </a:prstGeom>
        </p:spPr>
        <p:txBody>
          <a:bodyPr wrap="none">
            <a:spAutoFit/>
          </a:bodyPr>
          <a:lstStyle/>
          <a:p>
            <a:pPr algn="just">
              <a:lnSpc>
                <a:spcPct val="150000"/>
              </a:lnSpc>
              <a:spcAft>
                <a:spcPts val="0"/>
              </a:spcAft>
            </a:pPr>
            <a:endParaRPr lang="en-US" dirty="0">
              <a:latin typeface="Times New Roman" panose="02020603050405020304" pitchFamily="18" charset="0"/>
              <a:ea typeface="Times New Roman" panose="02020603050405020304" pitchFamily="18" charset="0"/>
            </a:endParaRPr>
          </a:p>
          <a:p>
            <a:pPr algn="just">
              <a:lnSpc>
                <a:spcPct val="150000"/>
              </a:lnSpc>
              <a:spcAft>
                <a:spcPts val="0"/>
              </a:spcAft>
            </a:pPr>
            <a:endParaRPr lang="en-IN" dirty="0">
              <a:latin typeface="Times New Roman" panose="02020603050405020304" pitchFamily="18" charset="0"/>
              <a:ea typeface="Times New Roman" panose="02020603050405020304" pitchFamily="18" charset="0"/>
            </a:endParaRPr>
          </a:p>
        </p:txBody>
      </p:sp>
      <p:pic>
        <p:nvPicPr>
          <p:cNvPr id="14" name="Picture 13" descr="C:\Users\NITHISH KUMAR V R\Downloads\WhatsApp Image 2023-05-11 at 6.42.42 AM.jpeg"/>
          <p:cNvPicPr/>
          <p:nvPr/>
        </p:nvPicPr>
        <p:blipFill>
          <a:blip r:embed="rId2" cstate="print">
            <a:extLst>
              <a:ext uri="{28A0092B-C50C-407E-A947-70E740481C1C}">
                <a14:useLocalDpi xmlns:a14="http://schemas.microsoft.com/office/drawing/2010/main" val="0"/>
              </a:ext>
            </a:extLst>
          </a:blip>
          <a:srcRect/>
          <a:stretch>
            <a:fillRect/>
          </a:stretch>
        </p:blipFill>
        <p:spPr bwMode="auto">
          <a:xfrm rot="16200000">
            <a:off x="2976654" y="384651"/>
            <a:ext cx="2815273" cy="3989072"/>
          </a:xfrm>
          <a:prstGeom prst="rect">
            <a:avLst/>
          </a:prstGeom>
          <a:noFill/>
          <a:ln>
            <a:noFill/>
          </a:ln>
        </p:spPr>
      </p:pic>
      <p:sp>
        <p:nvSpPr>
          <p:cNvPr id="4" name="Rectangle 3"/>
          <p:cNvSpPr/>
          <p:nvPr/>
        </p:nvSpPr>
        <p:spPr>
          <a:xfrm>
            <a:off x="765810" y="4101565"/>
            <a:ext cx="7520940" cy="1384353"/>
          </a:xfrm>
          <a:prstGeom prst="rect">
            <a:avLst/>
          </a:prstGeom>
        </p:spPr>
        <p:txBody>
          <a:bodyPr wrap="square">
            <a:spAutoFit/>
          </a:bodyPr>
          <a:lstStyle/>
          <a:p>
            <a:pPr algn="just">
              <a:lnSpc>
                <a:spcPct val="150000"/>
              </a:lnSpc>
              <a:spcAft>
                <a:spcPts val="0"/>
              </a:spcAft>
            </a:pPr>
            <a:r>
              <a:rPr lang="en-US" dirty="0">
                <a:solidFill>
                  <a:srgbClr val="000000"/>
                </a:solidFill>
                <a:latin typeface="Times New Roman" panose="02020603050405020304" pitchFamily="18" charset="0"/>
                <a:ea typeface="Times New Roman" panose="02020603050405020304" pitchFamily="18" charset="0"/>
              </a:rPr>
              <a:t>Here, we developed a new flow sensor for monitoring the flow of </a:t>
            </a:r>
            <a:r>
              <a:rPr lang="en-US" b="1" dirty="0" err="1">
                <a:solidFill>
                  <a:srgbClr val="000000"/>
                </a:solidFill>
                <a:latin typeface="Times New Roman" panose="02020603050405020304" pitchFamily="18" charset="0"/>
                <a:ea typeface="Times New Roman" panose="02020603050405020304" pitchFamily="18" charset="0"/>
              </a:rPr>
              <a:t>Drinage</a:t>
            </a:r>
            <a:r>
              <a:rPr lang="en-US" b="1" dirty="0">
                <a:solidFill>
                  <a:srgbClr val="000000"/>
                </a:solidFill>
                <a:latin typeface="Times New Roman" panose="02020603050405020304" pitchFamily="18" charset="0"/>
                <a:ea typeface="Times New Roman" panose="02020603050405020304" pitchFamily="18" charset="0"/>
              </a:rPr>
              <a:t> water,</a:t>
            </a:r>
            <a:r>
              <a:rPr lang="en-US" dirty="0">
                <a:solidFill>
                  <a:srgbClr val="000000"/>
                </a:solidFill>
                <a:latin typeface="Times New Roman" panose="02020603050405020304" pitchFamily="18" charset="0"/>
                <a:ea typeface="Times New Roman" panose="02020603050405020304" pitchFamily="18" charset="0"/>
              </a:rPr>
              <a:t> which would halt the flow in case it was obstructed.</a:t>
            </a:r>
            <a:endParaRPr lang="en-IN" dirty="0">
              <a:latin typeface="Times New Roman" panose="02020603050405020304" pitchFamily="18" charset="0"/>
              <a:ea typeface="Times New Roman" panose="02020603050405020304" pitchFamily="18" charset="0"/>
            </a:endParaRPr>
          </a:p>
          <a:p>
            <a:pPr marL="270510" algn="ctr">
              <a:lnSpc>
                <a:spcPct val="107000"/>
              </a:lnSpc>
              <a:spcAft>
                <a:spcPts val="800"/>
              </a:spcAft>
            </a:pPr>
            <a:r>
              <a:rPr lang="en-IN" sz="2800" kern="100" dirty="0">
                <a:latin typeface="Times New Roman" panose="02020603050405020304" pitchFamily="18" charset="0"/>
                <a:ea typeface="Calibri" panose="020F0502020204030204" pitchFamily="34" charset="0"/>
                <a:cs typeface="Times New Roman" panose="02020603050405020304" pitchFamily="18" charset="0"/>
              </a:rPr>
              <a:t> </a:t>
            </a:r>
            <a:endParaRPr lang="en-IN" sz="16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36640304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p:cNvCxnSpPr/>
          <p:nvPr/>
        </p:nvCxnSpPr>
        <p:spPr>
          <a:xfrm>
            <a:off x="188536" y="539014"/>
            <a:ext cx="8738648" cy="0"/>
          </a:xfrm>
          <a:prstGeom prst="line">
            <a:avLst/>
          </a:prstGeom>
          <a:ln w="63500" cmpd="thickThin">
            <a:tailEnd type="diamond"/>
          </a:ln>
        </p:spPr>
        <p:style>
          <a:lnRef idx="3">
            <a:schemeClr val="accent2"/>
          </a:lnRef>
          <a:fillRef idx="0">
            <a:schemeClr val="accent2"/>
          </a:fillRef>
          <a:effectRef idx="2">
            <a:schemeClr val="accent2"/>
          </a:effectRef>
          <a:fontRef idx="minor">
            <a:schemeClr val="tx1"/>
          </a:fontRef>
        </p:style>
      </p:cxnSp>
      <p:cxnSp>
        <p:nvCxnSpPr>
          <p:cNvPr id="7" name="Straight Connector 6"/>
          <p:cNvCxnSpPr/>
          <p:nvPr/>
        </p:nvCxnSpPr>
        <p:spPr>
          <a:xfrm>
            <a:off x="218385" y="6385207"/>
            <a:ext cx="8738648" cy="0"/>
          </a:xfrm>
          <a:prstGeom prst="line">
            <a:avLst/>
          </a:prstGeom>
          <a:ln w="63500" cmpd="thickThin">
            <a:headEnd type="diamond"/>
            <a:tailEnd type="none"/>
          </a:ln>
        </p:spPr>
        <p:style>
          <a:lnRef idx="3">
            <a:schemeClr val="accent2"/>
          </a:lnRef>
          <a:fillRef idx="0">
            <a:schemeClr val="accent2"/>
          </a:fillRef>
          <a:effectRef idx="2">
            <a:schemeClr val="accent2"/>
          </a:effectRef>
          <a:fontRef idx="minor">
            <a:schemeClr val="tx1"/>
          </a:fontRef>
        </p:style>
      </p:cxnSp>
      <p:sp>
        <p:nvSpPr>
          <p:cNvPr id="8" name="TextBox 7"/>
          <p:cNvSpPr txBox="1"/>
          <p:nvPr/>
        </p:nvSpPr>
        <p:spPr>
          <a:xfrm>
            <a:off x="461913" y="6458928"/>
            <a:ext cx="8454276" cy="307777"/>
          </a:xfrm>
          <a:prstGeom prst="rect">
            <a:avLst/>
          </a:prstGeom>
          <a:noFill/>
        </p:spPr>
        <p:txBody>
          <a:bodyPr wrap="square" rtlCol="0">
            <a:spAutoFit/>
          </a:bodyPr>
          <a:lstStyle/>
          <a:p>
            <a:pPr algn="r"/>
            <a:r>
              <a:rPr lang="en-IN" sz="1400" b="1" dirty="0">
                <a:solidFill>
                  <a:srgbClr val="17740A"/>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GRTIET, Department of Electronics and Communication Engineering</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0159" y="787796"/>
            <a:ext cx="6576963" cy="3699542"/>
          </a:xfrm>
          <a:prstGeom prst="rect">
            <a:avLst/>
          </a:prstGeom>
        </p:spPr>
      </p:pic>
      <p:sp>
        <p:nvSpPr>
          <p:cNvPr id="9" name="TextBox 8"/>
          <p:cNvSpPr txBox="1"/>
          <p:nvPr/>
        </p:nvSpPr>
        <p:spPr>
          <a:xfrm>
            <a:off x="461912" y="111888"/>
            <a:ext cx="7604401" cy="369332"/>
          </a:xfrm>
          <a:prstGeom prst="rect">
            <a:avLst/>
          </a:prstGeom>
          <a:noFill/>
        </p:spPr>
        <p:txBody>
          <a:bodyPr wrap="square" rtlCol="0">
            <a:spAutoFit/>
          </a:bodyPr>
          <a:lstStyle/>
          <a:p>
            <a:pPr algn="ctr"/>
            <a:r>
              <a:rPr lang="en-US" b="1" dirty="0">
                <a:solidFill>
                  <a:schemeClr val="accent6">
                    <a:lumMod val="7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AUTHORITIES OUTPUT RESULT</a:t>
            </a:r>
            <a:endParaRPr lang="en-IN" b="1" dirty="0">
              <a:solidFill>
                <a:schemeClr val="accent6">
                  <a:lumMod val="7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2" name="Rectangle 1"/>
          <p:cNvSpPr/>
          <p:nvPr/>
        </p:nvSpPr>
        <p:spPr>
          <a:xfrm>
            <a:off x="1120139" y="5029696"/>
            <a:ext cx="7186203" cy="685059"/>
          </a:xfrm>
          <a:prstGeom prst="rect">
            <a:avLst/>
          </a:prstGeom>
        </p:spPr>
        <p:txBody>
          <a:bodyPr wrap="square">
            <a:spAutoFit/>
          </a:bodyPr>
          <a:lstStyle/>
          <a:p>
            <a:pPr marL="285750" lvl="0" indent="-285750">
              <a:lnSpc>
                <a:spcPct val="107000"/>
              </a:lnSpc>
              <a:spcAft>
                <a:spcPts val="800"/>
              </a:spcAft>
              <a:buFont typeface="Wingdings" panose="05000000000000000000" pitchFamily="2" charset="2"/>
              <a:buChar char="q"/>
              <a:tabLst>
                <a:tab pos="270510" algn="l"/>
              </a:tabLst>
            </a:pPr>
            <a:r>
              <a:rPr lang="en-IN" kern="100" dirty="0">
                <a:latin typeface="Times New Roman" panose="02020603050405020304" pitchFamily="18" charset="0"/>
                <a:ea typeface="Calibri" panose="020F0502020204030204" pitchFamily="34" charset="0"/>
                <a:cs typeface="Times New Roman" panose="02020603050405020304" pitchFamily="18" charset="0"/>
              </a:rPr>
              <a:t>The data collected from the device can be sent to the authorities through GSM at a time when he can act immediately. with no internet troubles</a:t>
            </a:r>
            <a:endParaRPr lang="en-IN" sz="14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75406948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p:cNvCxnSpPr/>
          <p:nvPr/>
        </p:nvCxnSpPr>
        <p:spPr>
          <a:xfrm>
            <a:off x="188536" y="539014"/>
            <a:ext cx="8738648" cy="0"/>
          </a:xfrm>
          <a:prstGeom prst="line">
            <a:avLst/>
          </a:prstGeom>
          <a:ln w="63500" cmpd="thickThin">
            <a:tailEnd type="diamond"/>
          </a:ln>
        </p:spPr>
        <p:style>
          <a:lnRef idx="3">
            <a:schemeClr val="accent2"/>
          </a:lnRef>
          <a:fillRef idx="0">
            <a:schemeClr val="accent2"/>
          </a:fillRef>
          <a:effectRef idx="2">
            <a:schemeClr val="accent2"/>
          </a:effectRef>
          <a:fontRef idx="minor">
            <a:schemeClr val="tx1"/>
          </a:fontRef>
        </p:style>
      </p:cxnSp>
      <p:cxnSp>
        <p:nvCxnSpPr>
          <p:cNvPr id="7" name="Straight Connector 6"/>
          <p:cNvCxnSpPr/>
          <p:nvPr/>
        </p:nvCxnSpPr>
        <p:spPr>
          <a:xfrm>
            <a:off x="218385" y="6385207"/>
            <a:ext cx="8738648" cy="0"/>
          </a:xfrm>
          <a:prstGeom prst="line">
            <a:avLst/>
          </a:prstGeom>
          <a:ln w="63500" cmpd="thickThin">
            <a:headEnd type="diamond"/>
            <a:tailEnd type="none"/>
          </a:ln>
        </p:spPr>
        <p:style>
          <a:lnRef idx="3">
            <a:schemeClr val="accent2"/>
          </a:lnRef>
          <a:fillRef idx="0">
            <a:schemeClr val="accent2"/>
          </a:fillRef>
          <a:effectRef idx="2">
            <a:schemeClr val="accent2"/>
          </a:effectRef>
          <a:fontRef idx="minor">
            <a:schemeClr val="tx1"/>
          </a:fontRef>
        </p:style>
      </p:cxnSp>
      <p:sp>
        <p:nvSpPr>
          <p:cNvPr id="8" name="TextBox 7"/>
          <p:cNvSpPr txBox="1"/>
          <p:nvPr/>
        </p:nvSpPr>
        <p:spPr>
          <a:xfrm>
            <a:off x="461913" y="6458928"/>
            <a:ext cx="8454276" cy="307777"/>
          </a:xfrm>
          <a:prstGeom prst="rect">
            <a:avLst/>
          </a:prstGeom>
          <a:noFill/>
        </p:spPr>
        <p:txBody>
          <a:bodyPr wrap="square" rtlCol="0">
            <a:spAutoFit/>
          </a:bodyPr>
          <a:lstStyle/>
          <a:p>
            <a:pPr algn="r"/>
            <a:r>
              <a:rPr lang="en-IN" sz="1400" b="1" dirty="0">
                <a:solidFill>
                  <a:srgbClr val="17740A"/>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GRTIET, Department of Electronics and Communication Engineering</a:t>
            </a:r>
          </a:p>
        </p:txBody>
      </p:sp>
      <p:sp>
        <p:nvSpPr>
          <p:cNvPr id="2" name="TextBox 1"/>
          <p:cNvSpPr txBox="1"/>
          <p:nvPr/>
        </p:nvSpPr>
        <p:spPr>
          <a:xfrm>
            <a:off x="517920" y="908346"/>
            <a:ext cx="7517370" cy="2956707"/>
          </a:xfrm>
          <a:prstGeom prst="rect">
            <a:avLst/>
          </a:prstGeom>
          <a:noFill/>
        </p:spPr>
        <p:txBody>
          <a:bodyPr wrap="square" rtlCol="0">
            <a:spAutoFit/>
          </a:bodyPr>
          <a:lstStyle/>
          <a:p>
            <a:pPr algn="ctr">
              <a:lnSpc>
                <a:spcPct val="150000"/>
              </a:lnSpc>
            </a:pPr>
            <a:endParaRPr lang="en-US" sz="1600" b="1" dirty="0">
              <a:latin typeface="Times New Roman" panose="02020603050405020304" pitchFamily="18" charset="0"/>
              <a:cs typeface="Times New Roman" panose="02020603050405020304" pitchFamily="18" charset="0"/>
            </a:endParaRPr>
          </a:p>
          <a:p>
            <a:pPr marL="342900" indent="-342900" algn="just">
              <a:lnSpc>
                <a:spcPct val="115000"/>
              </a:lnSpc>
              <a:spcBef>
                <a:spcPts val="0"/>
              </a:spcBef>
              <a:spcAft>
                <a:spcPts val="0"/>
              </a:spcAft>
              <a:buFont typeface="Wingdings" panose="05000000000000000000" pitchFamily="2" charset="2"/>
              <a:buChar char="q"/>
            </a:pPr>
            <a:r>
              <a:rPr lang="en-US" sz="1600" dirty="0">
                <a:latin typeface="Times New Roman" panose="02020603050405020304" pitchFamily="18" charset="0"/>
                <a:ea typeface="Times New Roman" panose="02020603050405020304" pitchFamily="18" charset="0"/>
                <a:cs typeface="Times New Roman" panose="02020603050405020304" pitchFamily="18" charset="0"/>
              </a:rPr>
              <a:t>Reduces human effort.</a:t>
            </a:r>
          </a:p>
          <a:p>
            <a:pPr marL="342900" indent="-342900" algn="just">
              <a:lnSpc>
                <a:spcPct val="115000"/>
              </a:lnSpc>
              <a:spcBef>
                <a:spcPts val="0"/>
              </a:spcBef>
              <a:spcAft>
                <a:spcPts val="1000"/>
              </a:spcAft>
              <a:buFont typeface="Wingdings" panose="05000000000000000000" pitchFamily="2" charset="2"/>
              <a:buChar char="q"/>
            </a:pPr>
            <a:r>
              <a:rPr lang="en-US" sz="1600" dirty="0">
                <a:latin typeface="Times New Roman" panose="02020603050405020304" pitchFamily="18" charset="0"/>
                <a:ea typeface="Times New Roman" panose="02020603050405020304" pitchFamily="18" charset="0"/>
                <a:cs typeface="Times New Roman" panose="02020603050405020304" pitchFamily="18" charset="0"/>
              </a:rPr>
              <a:t>Saves time and fuel consumption.</a:t>
            </a:r>
          </a:p>
          <a:p>
            <a:pPr marL="342900" indent="-342900" algn="just">
              <a:lnSpc>
                <a:spcPct val="115000"/>
              </a:lnSpc>
              <a:spcBef>
                <a:spcPts val="0"/>
              </a:spcBef>
              <a:spcAft>
                <a:spcPts val="1000"/>
              </a:spcAft>
              <a:buFont typeface="Wingdings" panose="05000000000000000000" pitchFamily="2" charset="2"/>
              <a:buChar char="q"/>
            </a:pPr>
            <a:r>
              <a:rPr lang="en-US" sz="1600" dirty="0">
                <a:latin typeface="Times New Roman" panose="02020603050405020304" pitchFamily="18" charset="0"/>
                <a:ea typeface="Times New Roman" panose="02020603050405020304" pitchFamily="18" charset="0"/>
                <a:cs typeface="Times New Roman" panose="02020603050405020304" pitchFamily="18" charset="0"/>
              </a:rPr>
              <a:t>Flow of water can monitor.</a:t>
            </a:r>
          </a:p>
          <a:p>
            <a:pPr indent="-342900" algn="just">
              <a:lnSpc>
                <a:spcPct val="115000"/>
              </a:lnSpc>
              <a:spcBef>
                <a:spcPts val="0"/>
              </a:spcBef>
              <a:spcAft>
                <a:spcPts val="1000"/>
              </a:spcAft>
              <a:buFont typeface="Wingdings" panose="05000000000000000000" pitchFamily="2" charset="2"/>
              <a:buChar char="q"/>
            </a:pPr>
            <a:r>
              <a:rPr lang="en-US" sz="1600" dirty="0">
                <a:latin typeface="Times New Roman" panose="02020603050405020304" pitchFamily="18" charset="0"/>
                <a:cs typeface="Times New Roman" panose="02020603050405020304" pitchFamily="18" charset="0"/>
              </a:rPr>
              <a:t>Monitors the garbage bins and informs about the level of garbage collected in the         garbage bins. </a:t>
            </a:r>
          </a:p>
          <a:p>
            <a:pPr indent="-342900" algn="just">
              <a:lnSpc>
                <a:spcPct val="115000"/>
              </a:lnSpc>
              <a:spcBef>
                <a:spcPts val="0"/>
              </a:spcBef>
              <a:spcAft>
                <a:spcPts val="1000"/>
              </a:spcAft>
              <a:buFont typeface="Wingdings" panose="05000000000000000000" pitchFamily="2" charset="2"/>
              <a:buChar char="q"/>
            </a:pPr>
            <a:r>
              <a:rPr lang="en-US" sz="1600" dirty="0">
                <a:latin typeface="Times New Roman" panose="02020603050405020304" pitchFamily="18" charset="0"/>
                <a:cs typeface="Times New Roman" panose="02020603050405020304" pitchFamily="18" charset="0"/>
              </a:rPr>
              <a:t>To keep our Environment clean &amp; green. </a:t>
            </a:r>
          </a:p>
          <a:p>
            <a:pPr indent="-342900" algn="just">
              <a:lnSpc>
                <a:spcPct val="115000"/>
              </a:lnSpc>
              <a:spcBef>
                <a:spcPts val="0"/>
              </a:spcBef>
              <a:spcAft>
                <a:spcPts val="1000"/>
              </a:spcAft>
              <a:buFont typeface="Wingdings" panose="05000000000000000000" pitchFamily="2" charset="2"/>
              <a:buChar char="q"/>
            </a:pPr>
            <a:r>
              <a:rPr lang="en-US" sz="1600" dirty="0">
                <a:latin typeface="Times New Roman" panose="02020603050405020304" pitchFamily="18" charset="0"/>
                <a:cs typeface="Times New Roman" panose="02020603050405020304" pitchFamily="18" charset="0"/>
              </a:rPr>
              <a:t>The cost &amp; effort are less in this system.</a:t>
            </a:r>
            <a:endParaRPr lang="en-IN" sz="1600" dirty="0">
              <a:latin typeface="Times New Roman" panose="02020603050405020304" pitchFamily="18" charset="0"/>
              <a:cs typeface="Times New Roman" panose="02020603050405020304" pitchFamily="18" charset="0"/>
            </a:endParaRPr>
          </a:p>
        </p:txBody>
      </p:sp>
      <p:sp>
        <p:nvSpPr>
          <p:cNvPr id="9" name="TextBox 8"/>
          <p:cNvSpPr txBox="1"/>
          <p:nvPr/>
        </p:nvSpPr>
        <p:spPr>
          <a:xfrm>
            <a:off x="218385" y="169682"/>
            <a:ext cx="8834175" cy="400110"/>
          </a:xfrm>
          <a:prstGeom prst="rect">
            <a:avLst/>
          </a:prstGeom>
          <a:noFill/>
        </p:spPr>
        <p:txBody>
          <a:bodyPr wrap="square" rtlCol="0">
            <a:spAutoFit/>
          </a:bodyPr>
          <a:lstStyle/>
          <a:p>
            <a:pPr algn="ctr"/>
            <a:r>
              <a:rPr lang="en-US" sz="2000" b="1" dirty="0">
                <a:solidFill>
                  <a:schemeClr val="accent6">
                    <a:lumMod val="7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ADVANTAGES</a:t>
            </a:r>
            <a:endParaRPr lang="en-IN" sz="2000" b="1" dirty="0">
              <a:solidFill>
                <a:schemeClr val="accent6">
                  <a:lumMod val="7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480783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13323" y="282999"/>
            <a:ext cx="4532998" cy="369332"/>
          </a:xfrm>
          <a:prstGeom prst="rect">
            <a:avLst/>
          </a:prstGeom>
          <a:noFill/>
        </p:spPr>
        <p:txBody>
          <a:bodyPr wrap="square" rtlCol="0">
            <a:spAutoFit/>
          </a:bodyPr>
          <a:lstStyle/>
          <a:p>
            <a:r>
              <a:rPr lang="en-IN" b="1" dirty="0">
                <a:solidFill>
                  <a:srgbClr val="17740A"/>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INTRODUCTION</a:t>
            </a:r>
          </a:p>
        </p:txBody>
      </p:sp>
      <p:cxnSp>
        <p:nvCxnSpPr>
          <p:cNvPr id="6" name="Straight Connector 5"/>
          <p:cNvCxnSpPr/>
          <p:nvPr/>
        </p:nvCxnSpPr>
        <p:spPr>
          <a:xfrm>
            <a:off x="188536" y="836194"/>
            <a:ext cx="8738648" cy="0"/>
          </a:xfrm>
          <a:prstGeom prst="line">
            <a:avLst/>
          </a:prstGeom>
          <a:ln w="63500" cmpd="thickThin">
            <a:tailEnd type="diamond"/>
          </a:ln>
        </p:spPr>
        <p:style>
          <a:lnRef idx="3">
            <a:schemeClr val="accent2"/>
          </a:lnRef>
          <a:fillRef idx="0">
            <a:schemeClr val="accent2"/>
          </a:fillRef>
          <a:effectRef idx="2">
            <a:schemeClr val="accent2"/>
          </a:effectRef>
          <a:fontRef idx="minor">
            <a:schemeClr val="tx1"/>
          </a:fontRef>
        </p:style>
      </p:cxnSp>
      <p:cxnSp>
        <p:nvCxnSpPr>
          <p:cNvPr id="7" name="Straight Connector 6"/>
          <p:cNvCxnSpPr/>
          <p:nvPr/>
        </p:nvCxnSpPr>
        <p:spPr>
          <a:xfrm>
            <a:off x="218385" y="6385207"/>
            <a:ext cx="8738648" cy="0"/>
          </a:xfrm>
          <a:prstGeom prst="line">
            <a:avLst/>
          </a:prstGeom>
          <a:ln w="63500" cmpd="thickThin">
            <a:headEnd type="diamond"/>
            <a:tailEnd type="none"/>
          </a:ln>
        </p:spPr>
        <p:style>
          <a:lnRef idx="3">
            <a:schemeClr val="accent2"/>
          </a:lnRef>
          <a:fillRef idx="0">
            <a:schemeClr val="accent2"/>
          </a:fillRef>
          <a:effectRef idx="2">
            <a:schemeClr val="accent2"/>
          </a:effectRef>
          <a:fontRef idx="minor">
            <a:schemeClr val="tx1"/>
          </a:fontRef>
        </p:style>
      </p:cxnSp>
      <p:sp>
        <p:nvSpPr>
          <p:cNvPr id="8" name="TextBox 7"/>
          <p:cNvSpPr txBox="1"/>
          <p:nvPr/>
        </p:nvSpPr>
        <p:spPr>
          <a:xfrm>
            <a:off x="461913" y="6458928"/>
            <a:ext cx="8454276" cy="307777"/>
          </a:xfrm>
          <a:prstGeom prst="rect">
            <a:avLst/>
          </a:prstGeom>
          <a:noFill/>
        </p:spPr>
        <p:txBody>
          <a:bodyPr wrap="square" rtlCol="0">
            <a:spAutoFit/>
          </a:bodyPr>
          <a:lstStyle/>
          <a:p>
            <a:pPr algn="r"/>
            <a:r>
              <a:rPr lang="en-IN" sz="1400" b="1" dirty="0">
                <a:solidFill>
                  <a:srgbClr val="17740A"/>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GRTIET, Department of Electronics and Communication Engineering</a:t>
            </a:r>
          </a:p>
        </p:txBody>
      </p:sp>
      <p:sp>
        <p:nvSpPr>
          <p:cNvPr id="9" name="TextBox 8"/>
          <p:cNvSpPr txBox="1"/>
          <p:nvPr/>
        </p:nvSpPr>
        <p:spPr>
          <a:xfrm>
            <a:off x="587142" y="882570"/>
            <a:ext cx="8248248" cy="5355312"/>
          </a:xfrm>
          <a:prstGeom prst="rect">
            <a:avLst/>
          </a:prstGeom>
          <a:noFill/>
        </p:spPr>
        <p:txBody>
          <a:bodyPr wrap="square" rtlCol="0">
            <a:spAutoFit/>
          </a:bodyPr>
          <a:lstStyle/>
          <a:p>
            <a:pPr marL="285750" indent="-28575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An integral part of any drainage system is the access points into it when it comes to cleaning, clearing, and inspection. Metropolitan cities have adopted underground drainage system and the city’s municipal corporation must maintain its cleanliness. </a:t>
            </a:r>
          </a:p>
          <a:p>
            <a:pPr marL="285750" indent="-285750" algn="just">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Blockages in drains during monsoon season, causes problems in the routine of the public. Hence, there should be a facility in the city’s corporation, which alerts the officials about blockages in sewers, their exact location.</a:t>
            </a:r>
          </a:p>
          <a:p>
            <a:pPr marL="285750" indent="-285750" algn="just">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It mainly acknowledges in the field of alerting the people about the </a:t>
            </a:r>
            <a:r>
              <a:rPr lang="en-US" b="1" dirty="0">
                <a:latin typeface="Times New Roman" panose="02020603050405020304" pitchFamily="18" charset="0"/>
                <a:cs typeface="Times New Roman" panose="02020603050405020304" pitchFamily="18" charset="0"/>
              </a:rPr>
              <a:t>gas explosion</a:t>
            </a:r>
            <a:r>
              <a:rPr lang="en-US" dirty="0">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increase in the water level</a:t>
            </a:r>
            <a:r>
              <a:rPr lang="en-US" dirty="0">
                <a:latin typeface="Times New Roman" panose="02020603050405020304" pitchFamily="18" charset="0"/>
                <a:cs typeface="Times New Roman" panose="02020603050405020304" pitchFamily="18" charset="0"/>
              </a:rPr>
              <a:t> and the </a:t>
            </a:r>
            <a:r>
              <a:rPr lang="en-US" b="1" dirty="0">
                <a:latin typeface="Times New Roman" panose="02020603050405020304" pitchFamily="18" charset="0"/>
                <a:cs typeface="Times New Roman" panose="02020603050405020304" pitchFamily="18" charset="0"/>
              </a:rPr>
              <a:t>Flow of water level</a:t>
            </a:r>
            <a:r>
              <a:rPr lang="en-US" dirty="0">
                <a:latin typeface="Times New Roman" panose="02020603050405020304" pitchFamily="18" charset="0"/>
                <a:cs typeface="Times New Roman" panose="02020603050405020304" pitchFamily="18" charset="0"/>
              </a:rPr>
              <a:t>. It uses </a:t>
            </a:r>
            <a:r>
              <a:rPr lang="en-US" dirty="0" err="1">
                <a:latin typeface="Times New Roman" panose="02020603050405020304" pitchFamily="18" charset="0"/>
                <a:cs typeface="Times New Roman" panose="02020603050405020304" pitchFamily="18" charset="0"/>
              </a:rPr>
              <a:t>IoT</a:t>
            </a:r>
            <a:r>
              <a:rPr lang="en-US" dirty="0">
                <a:latin typeface="Times New Roman" panose="02020603050405020304" pitchFamily="18" charset="0"/>
                <a:cs typeface="Times New Roman" panose="02020603050405020304" pitchFamily="18" charset="0"/>
              </a:rPr>
              <a:t> to make the drainage monitoring system in a highly automotive by using sensor for detecting and sending alerts through GSM to the authorities. </a:t>
            </a:r>
          </a:p>
          <a:p>
            <a:pPr marL="285750" indent="-285750" algn="just">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This project overcomes the demerits by detecting drainage water blockage by installing water flow rate sensors at the intersection of nodes. When there is a blockage in a particular node, there is variation in the flow of drainage water which when cross the set value will display the alert in the managing station. Also other demerits are solved by detecting temperature variations inside the manhole and alerting the same to the managing station. </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5060414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p:cNvCxnSpPr/>
          <p:nvPr/>
        </p:nvCxnSpPr>
        <p:spPr>
          <a:xfrm>
            <a:off x="188536" y="539014"/>
            <a:ext cx="8738648" cy="0"/>
          </a:xfrm>
          <a:prstGeom prst="line">
            <a:avLst/>
          </a:prstGeom>
          <a:ln w="63500" cmpd="thickThin">
            <a:tailEnd type="diamond"/>
          </a:ln>
        </p:spPr>
        <p:style>
          <a:lnRef idx="3">
            <a:schemeClr val="accent2"/>
          </a:lnRef>
          <a:fillRef idx="0">
            <a:schemeClr val="accent2"/>
          </a:fillRef>
          <a:effectRef idx="2">
            <a:schemeClr val="accent2"/>
          </a:effectRef>
          <a:fontRef idx="minor">
            <a:schemeClr val="tx1"/>
          </a:fontRef>
        </p:style>
      </p:cxnSp>
      <p:cxnSp>
        <p:nvCxnSpPr>
          <p:cNvPr id="7" name="Straight Connector 6"/>
          <p:cNvCxnSpPr/>
          <p:nvPr/>
        </p:nvCxnSpPr>
        <p:spPr>
          <a:xfrm>
            <a:off x="218385" y="6385207"/>
            <a:ext cx="8738648" cy="0"/>
          </a:xfrm>
          <a:prstGeom prst="line">
            <a:avLst/>
          </a:prstGeom>
          <a:ln w="63500" cmpd="thickThin">
            <a:headEnd type="diamond"/>
            <a:tailEnd type="none"/>
          </a:ln>
        </p:spPr>
        <p:style>
          <a:lnRef idx="3">
            <a:schemeClr val="accent2"/>
          </a:lnRef>
          <a:fillRef idx="0">
            <a:schemeClr val="accent2"/>
          </a:fillRef>
          <a:effectRef idx="2">
            <a:schemeClr val="accent2"/>
          </a:effectRef>
          <a:fontRef idx="minor">
            <a:schemeClr val="tx1"/>
          </a:fontRef>
        </p:style>
      </p:cxnSp>
      <p:sp>
        <p:nvSpPr>
          <p:cNvPr id="8" name="TextBox 7"/>
          <p:cNvSpPr txBox="1"/>
          <p:nvPr/>
        </p:nvSpPr>
        <p:spPr>
          <a:xfrm>
            <a:off x="461913" y="6458928"/>
            <a:ext cx="8454276" cy="307777"/>
          </a:xfrm>
          <a:prstGeom prst="rect">
            <a:avLst/>
          </a:prstGeom>
          <a:noFill/>
        </p:spPr>
        <p:txBody>
          <a:bodyPr wrap="square" rtlCol="0">
            <a:spAutoFit/>
          </a:bodyPr>
          <a:lstStyle/>
          <a:p>
            <a:pPr algn="r"/>
            <a:r>
              <a:rPr lang="en-IN" sz="1400" b="1" dirty="0">
                <a:solidFill>
                  <a:srgbClr val="17740A"/>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GRTIET, Department of Electronics and Communication Engineering</a:t>
            </a:r>
          </a:p>
        </p:txBody>
      </p:sp>
      <p:sp>
        <p:nvSpPr>
          <p:cNvPr id="2" name="TextBox 1"/>
          <p:cNvSpPr txBox="1"/>
          <p:nvPr/>
        </p:nvSpPr>
        <p:spPr>
          <a:xfrm>
            <a:off x="461913" y="1581446"/>
            <a:ext cx="8626080" cy="2436564"/>
          </a:xfrm>
          <a:prstGeom prst="rect">
            <a:avLst/>
          </a:prstGeom>
          <a:noFill/>
        </p:spPr>
        <p:txBody>
          <a:bodyPr wrap="square" rtlCol="0">
            <a:spAutoFit/>
          </a:bodyPr>
          <a:lstStyle/>
          <a:p>
            <a:pPr algn="ctr">
              <a:lnSpc>
                <a:spcPct val="150000"/>
              </a:lnSpc>
            </a:pPr>
            <a:endParaRPr lang="en-US" sz="2400" b="1" dirty="0">
              <a:solidFill>
                <a:schemeClr val="accent6">
                  <a:lumMod val="7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indent="-342900">
              <a:lnSpc>
                <a:spcPct val="150000"/>
              </a:lnSpc>
              <a:spcBef>
                <a:spcPts val="0"/>
              </a:spcBef>
              <a:spcAft>
                <a:spcPts val="1000"/>
              </a:spcAft>
              <a:buFont typeface="Wingdings" panose="05000000000000000000" pitchFamily="2" charset="2"/>
              <a:buChar char="q"/>
            </a:pPr>
            <a:r>
              <a:rPr lang="en-US" sz="2400" dirty="0">
                <a:latin typeface="Times New Roman" panose="02020603050405020304" pitchFamily="18" charset="0"/>
                <a:cs typeface="Times New Roman" panose="02020603050405020304" pitchFamily="18" charset="0"/>
              </a:rPr>
              <a:t>This project can also be used in the” </a:t>
            </a:r>
            <a:r>
              <a:rPr lang="en-US" sz="2400" b="1" dirty="0">
                <a:latin typeface="Times New Roman" panose="02020603050405020304" pitchFamily="18" charset="0"/>
                <a:cs typeface="Times New Roman" panose="02020603050405020304" pitchFamily="18" charset="0"/>
              </a:rPr>
              <a:t>SMART CITY</a:t>
            </a:r>
            <a:r>
              <a:rPr lang="en-US" sz="2400" dirty="0">
                <a:latin typeface="Times New Roman" panose="02020603050405020304" pitchFamily="18" charset="0"/>
                <a:cs typeface="Times New Roman" panose="02020603050405020304" pitchFamily="18" charset="0"/>
              </a:rPr>
              <a:t>”. </a:t>
            </a:r>
          </a:p>
          <a:p>
            <a:pPr indent="-342900">
              <a:lnSpc>
                <a:spcPct val="150000"/>
              </a:lnSpc>
              <a:spcBef>
                <a:spcPts val="0"/>
              </a:spcBef>
              <a:spcAft>
                <a:spcPts val="1000"/>
              </a:spcAft>
              <a:buFont typeface="Wingdings" panose="05000000000000000000" pitchFamily="2" charset="2"/>
              <a:buChar char="q"/>
            </a:pPr>
            <a:r>
              <a:rPr lang="en-US" sz="2400" dirty="0">
                <a:latin typeface="Times New Roman" panose="02020603050405020304" pitchFamily="18" charset="0"/>
                <a:cs typeface="Times New Roman" panose="02020603050405020304" pitchFamily="18" charset="0"/>
              </a:rPr>
              <a:t>This project is also helpful in the government project of “</a:t>
            </a:r>
            <a:r>
              <a:rPr lang="en-US" sz="2400" b="1" dirty="0">
                <a:latin typeface="Times New Roman" panose="02020603050405020304" pitchFamily="18" charset="0"/>
                <a:cs typeface="Times New Roman" panose="02020603050405020304" pitchFamily="18" charset="0"/>
              </a:rPr>
              <a:t>SWACHH BHARAT ABHIYAN</a:t>
            </a:r>
            <a:r>
              <a:rPr lang="en-US" sz="2400" dirty="0">
                <a:latin typeface="Times New Roman" panose="02020603050405020304" pitchFamily="18" charset="0"/>
                <a:cs typeface="Times New Roman" panose="02020603050405020304" pitchFamily="18" charset="0"/>
              </a:rPr>
              <a:t>”. </a:t>
            </a:r>
          </a:p>
        </p:txBody>
      </p:sp>
      <p:sp>
        <p:nvSpPr>
          <p:cNvPr id="9" name="TextBox 8"/>
          <p:cNvSpPr txBox="1"/>
          <p:nvPr/>
        </p:nvSpPr>
        <p:spPr>
          <a:xfrm>
            <a:off x="218385" y="169682"/>
            <a:ext cx="8738648" cy="400110"/>
          </a:xfrm>
          <a:prstGeom prst="rect">
            <a:avLst/>
          </a:prstGeom>
          <a:noFill/>
        </p:spPr>
        <p:txBody>
          <a:bodyPr wrap="square" rtlCol="0">
            <a:spAutoFit/>
          </a:bodyPr>
          <a:lstStyle/>
          <a:p>
            <a:pPr algn="ctr"/>
            <a:r>
              <a:rPr lang="en-US" sz="2000" b="1" dirty="0">
                <a:solidFill>
                  <a:schemeClr val="accent6">
                    <a:lumMod val="7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APPLICATIONS</a:t>
            </a:r>
            <a:endParaRPr lang="en-IN" b="1" dirty="0">
              <a:solidFill>
                <a:schemeClr val="accent6">
                  <a:lumMod val="7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0835312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p:cNvCxnSpPr/>
          <p:nvPr/>
        </p:nvCxnSpPr>
        <p:spPr>
          <a:xfrm>
            <a:off x="188536" y="539014"/>
            <a:ext cx="8738648" cy="0"/>
          </a:xfrm>
          <a:prstGeom prst="line">
            <a:avLst/>
          </a:prstGeom>
          <a:ln w="63500" cmpd="thickThin">
            <a:tailEnd type="diamond"/>
          </a:ln>
        </p:spPr>
        <p:style>
          <a:lnRef idx="3">
            <a:schemeClr val="accent2"/>
          </a:lnRef>
          <a:fillRef idx="0">
            <a:schemeClr val="accent2"/>
          </a:fillRef>
          <a:effectRef idx="2">
            <a:schemeClr val="accent2"/>
          </a:effectRef>
          <a:fontRef idx="minor">
            <a:schemeClr val="tx1"/>
          </a:fontRef>
        </p:style>
      </p:cxnSp>
      <p:cxnSp>
        <p:nvCxnSpPr>
          <p:cNvPr id="7" name="Straight Connector 6"/>
          <p:cNvCxnSpPr/>
          <p:nvPr/>
        </p:nvCxnSpPr>
        <p:spPr>
          <a:xfrm>
            <a:off x="218385" y="6385207"/>
            <a:ext cx="8738648" cy="0"/>
          </a:xfrm>
          <a:prstGeom prst="line">
            <a:avLst/>
          </a:prstGeom>
          <a:ln w="63500" cmpd="thickThin">
            <a:headEnd type="diamond"/>
            <a:tailEnd type="none"/>
          </a:ln>
        </p:spPr>
        <p:style>
          <a:lnRef idx="3">
            <a:schemeClr val="accent2"/>
          </a:lnRef>
          <a:fillRef idx="0">
            <a:schemeClr val="accent2"/>
          </a:fillRef>
          <a:effectRef idx="2">
            <a:schemeClr val="accent2"/>
          </a:effectRef>
          <a:fontRef idx="minor">
            <a:schemeClr val="tx1"/>
          </a:fontRef>
        </p:style>
      </p:cxnSp>
      <p:sp>
        <p:nvSpPr>
          <p:cNvPr id="8" name="TextBox 7"/>
          <p:cNvSpPr txBox="1"/>
          <p:nvPr/>
        </p:nvSpPr>
        <p:spPr>
          <a:xfrm>
            <a:off x="461913" y="6458928"/>
            <a:ext cx="8454276" cy="307777"/>
          </a:xfrm>
          <a:prstGeom prst="rect">
            <a:avLst/>
          </a:prstGeom>
          <a:noFill/>
        </p:spPr>
        <p:txBody>
          <a:bodyPr wrap="square" rtlCol="0">
            <a:spAutoFit/>
          </a:bodyPr>
          <a:lstStyle/>
          <a:p>
            <a:pPr algn="r"/>
            <a:r>
              <a:rPr lang="en-IN" sz="1400" b="1" dirty="0">
                <a:solidFill>
                  <a:srgbClr val="17740A"/>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GRTIET, Department of Electronics and Communication Engineering</a:t>
            </a:r>
          </a:p>
        </p:txBody>
      </p:sp>
      <p:sp>
        <p:nvSpPr>
          <p:cNvPr id="9" name="TextBox 8"/>
          <p:cNvSpPr txBox="1"/>
          <p:nvPr/>
        </p:nvSpPr>
        <p:spPr>
          <a:xfrm>
            <a:off x="218385" y="169682"/>
            <a:ext cx="8738648" cy="400110"/>
          </a:xfrm>
          <a:prstGeom prst="rect">
            <a:avLst/>
          </a:prstGeom>
          <a:noFill/>
        </p:spPr>
        <p:txBody>
          <a:bodyPr wrap="square" rtlCol="0">
            <a:spAutoFit/>
          </a:bodyPr>
          <a:lstStyle/>
          <a:p>
            <a:pPr algn="ctr"/>
            <a:r>
              <a:rPr lang="en-US" sz="2000" b="1" dirty="0">
                <a:solidFill>
                  <a:schemeClr val="accent6">
                    <a:lumMod val="7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FUTURE SCOPE</a:t>
            </a:r>
            <a:endParaRPr lang="en-IN" b="1" dirty="0">
              <a:solidFill>
                <a:schemeClr val="accent6">
                  <a:lumMod val="7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3" name="Rectangle 2"/>
          <p:cNvSpPr/>
          <p:nvPr/>
        </p:nvSpPr>
        <p:spPr>
          <a:xfrm>
            <a:off x="461913" y="908347"/>
            <a:ext cx="7692390" cy="4524315"/>
          </a:xfrm>
          <a:prstGeom prst="rect">
            <a:avLst/>
          </a:prstGeom>
        </p:spPr>
        <p:txBody>
          <a:bodyPr wrap="square">
            <a:spAutoFit/>
          </a:bodyPr>
          <a:lstStyle/>
          <a:p>
            <a:pPr>
              <a:lnSpc>
                <a:spcPct val="150000"/>
              </a:lnSpc>
            </a:pPr>
            <a:endParaRPr lang="en-US" sz="1600" dirty="0">
              <a:latin typeface="Times New Roman" panose="02020603050405020304" pitchFamily="18" charset="0"/>
              <a:cs typeface="Times New Roman" panose="02020603050405020304" pitchFamily="18" charset="0"/>
            </a:endParaRPr>
          </a:p>
          <a:p>
            <a:pPr>
              <a:lnSpc>
                <a:spcPct val="150000"/>
              </a:lnSpc>
              <a:buFont typeface="+mj-lt"/>
              <a:buAutoNum type="arabicPeriod"/>
            </a:pPr>
            <a:r>
              <a:rPr lang="en-US" sz="1600" dirty="0">
                <a:latin typeface="Times New Roman" panose="02020603050405020304" pitchFamily="18" charset="0"/>
                <a:cs typeface="Times New Roman" panose="02020603050405020304" pitchFamily="18" charset="0"/>
              </a:rPr>
              <a:t>Machine Learning: Incorporating machine learning algorithms to the system can improve its efficiency and accuracy in detecting issues with the manhole cover. By analyzing data collected over time, machine learning models can predict potential problems before they occur.</a:t>
            </a:r>
          </a:p>
          <a:p>
            <a:pPr>
              <a:lnSpc>
                <a:spcPct val="150000"/>
              </a:lnSpc>
              <a:buFont typeface="+mj-lt"/>
              <a:buAutoNum type="arabicPeriod"/>
            </a:pPr>
            <a:endParaRPr lang="en-US" sz="1600" dirty="0">
              <a:latin typeface="Times New Roman" panose="02020603050405020304" pitchFamily="18" charset="0"/>
              <a:cs typeface="Times New Roman" panose="02020603050405020304" pitchFamily="18" charset="0"/>
            </a:endParaRPr>
          </a:p>
          <a:p>
            <a:pPr>
              <a:lnSpc>
                <a:spcPct val="150000"/>
              </a:lnSpc>
              <a:buFont typeface="+mj-lt"/>
              <a:buAutoNum type="arabicPeriod"/>
            </a:pPr>
            <a:r>
              <a:rPr lang="en-US" sz="1600" dirty="0">
                <a:latin typeface="Times New Roman" panose="02020603050405020304" pitchFamily="18" charset="0"/>
                <a:cs typeface="Times New Roman" panose="02020603050405020304" pitchFamily="18" charset="0"/>
              </a:rPr>
              <a:t>Energy Harvesting: Using energy harvesting technologies such as solar panels or kinetic energy harvesting can power the sensors and devices used in the system. This can reduce the dependence </a:t>
            </a:r>
          </a:p>
          <a:p>
            <a:pPr>
              <a:lnSpc>
                <a:spcPct val="150000"/>
              </a:lnSpc>
              <a:buFont typeface="+mj-lt"/>
              <a:buAutoNum type="arabicPeriod"/>
            </a:pPr>
            <a:endParaRPr lang="en-US" sz="1600" dirty="0">
              <a:latin typeface="Times New Roman" panose="02020603050405020304" pitchFamily="18" charset="0"/>
              <a:cs typeface="Times New Roman" panose="02020603050405020304" pitchFamily="18" charset="0"/>
            </a:endParaRPr>
          </a:p>
          <a:p>
            <a:pPr>
              <a:lnSpc>
                <a:spcPct val="150000"/>
              </a:lnSpc>
              <a:buFont typeface="+mj-lt"/>
              <a:buAutoNum type="arabicPeriod"/>
            </a:pPr>
            <a:r>
              <a:rPr lang="en-US" sz="1600" dirty="0">
                <a:latin typeface="Times New Roman" panose="02020603050405020304" pitchFamily="18" charset="0"/>
                <a:cs typeface="Times New Roman" panose="02020603050405020304" pitchFamily="18" charset="0"/>
              </a:rPr>
              <a:t>Artificial Intelligence (AI) Integration: AI algorithms can be integrated with the system to analyze the data collected by the sensors and provide insights on trends and patterns. </a:t>
            </a:r>
            <a:endParaRPr lang="en-US" sz="1600" b="0" i="0" dirty="0">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3764324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p:cNvCxnSpPr/>
          <p:nvPr/>
        </p:nvCxnSpPr>
        <p:spPr>
          <a:xfrm>
            <a:off x="188536" y="539014"/>
            <a:ext cx="8738648" cy="0"/>
          </a:xfrm>
          <a:prstGeom prst="line">
            <a:avLst/>
          </a:prstGeom>
          <a:ln w="63500" cmpd="thickThin">
            <a:tailEnd type="diamond"/>
          </a:ln>
        </p:spPr>
        <p:style>
          <a:lnRef idx="3">
            <a:schemeClr val="accent2"/>
          </a:lnRef>
          <a:fillRef idx="0">
            <a:schemeClr val="accent2"/>
          </a:fillRef>
          <a:effectRef idx="2">
            <a:schemeClr val="accent2"/>
          </a:effectRef>
          <a:fontRef idx="minor">
            <a:schemeClr val="tx1"/>
          </a:fontRef>
        </p:style>
      </p:cxnSp>
      <p:cxnSp>
        <p:nvCxnSpPr>
          <p:cNvPr id="7" name="Straight Connector 6"/>
          <p:cNvCxnSpPr/>
          <p:nvPr/>
        </p:nvCxnSpPr>
        <p:spPr>
          <a:xfrm>
            <a:off x="218385" y="6385207"/>
            <a:ext cx="8738648" cy="0"/>
          </a:xfrm>
          <a:prstGeom prst="line">
            <a:avLst/>
          </a:prstGeom>
          <a:ln w="63500" cmpd="thickThin">
            <a:headEnd type="diamond"/>
            <a:tailEnd type="none"/>
          </a:ln>
        </p:spPr>
        <p:style>
          <a:lnRef idx="3">
            <a:schemeClr val="accent2"/>
          </a:lnRef>
          <a:fillRef idx="0">
            <a:schemeClr val="accent2"/>
          </a:fillRef>
          <a:effectRef idx="2">
            <a:schemeClr val="accent2"/>
          </a:effectRef>
          <a:fontRef idx="minor">
            <a:schemeClr val="tx1"/>
          </a:fontRef>
        </p:style>
      </p:cxnSp>
      <p:sp>
        <p:nvSpPr>
          <p:cNvPr id="8" name="TextBox 7"/>
          <p:cNvSpPr txBox="1"/>
          <p:nvPr/>
        </p:nvSpPr>
        <p:spPr>
          <a:xfrm>
            <a:off x="461913" y="6458928"/>
            <a:ext cx="8454276" cy="307777"/>
          </a:xfrm>
          <a:prstGeom prst="rect">
            <a:avLst/>
          </a:prstGeom>
          <a:noFill/>
        </p:spPr>
        <p:txBody>
          <a:bodyPr wrap="square" rtlCol="0">
            <a:spAutoFit/>
          </a:bodyPr>
          <a:lstStyle/>
          <a:p>
            <a:pPr algn="r"/>
            <a:r>
              <a:rPr lang="en-IN" sz="1400" b="1" dirty="0">
                <a:solidFill>
                  <a:srgbClr val="17740A"/>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GRTIET, Department of Electronics and Communication Engineering</a:t>
            </a:r>
          </a:p>
        </p:txBody>
      </p:sp>
      <p:sp>
        <p:nvSpPr>
          <p:cNvPr id="2" name="TextBox 1"/>
          <p:cNvSpPr txBox="1"/>
          <p:nvPr/>
        </p:nvSpPr>
        <p:spPr>
          <a:xfrm>
            <a:off x="492308" y="539014"/>
            <a:ext cx="8190801" cy="3366563"/>
          </a:xfrm>
          <a:prstGeom prst="rect">
            <a:avLst/>
          </a:prstGeom>
          <a:noFill/>
        </p:spPr>
        <p:txBody>
          <a:bodyPr wrap="square" rtlCol="0">
            <a:spAutoFit/>
          </a:bodyPr>
          <a:lstStyle/>
          <a:p>
            <a:pPr algn="just">
              <a:lnSpc>
                <a:spcPct val="150000"/>
              </a:lnSpc>
            </a:pPr>
            <a:r>
              <a:rPr lang="en-US" b="1" dirty="0">
                <a:latin typeface="Times New Roman" panose="02020603050405020304" pitchFamily="18" charset="0"/>
                <a:cs typeface="Times New Roman" panose="02020603050405020304" pitchFamily="18" charset="0"/>
              </a:rPr>
              <a:t> </a:t>
            </a:r>
            <a:endParaRPr lang="en-IN" dirty="0">
              <a:latin typeface="Times New Roman" panose="02020603050405020304" pitchFamily="18" charset="0"/>
              <a:cs typeface="Times New Roman" panose="02020603050405020304" pitchFamily="18" charset="0"/>
            </a:endParaRPr>
          </a:p>
          <a:p>
            <a:pPr algn="just">
              <a:lnSpc>
                <a:spcPct val="150000"/>
              </a:lnSpc>
            </a:pPr>
            <a:r>
              <a:rPr lang="en-US" dirty="0">
                <a:latin typeface="Times New Roman" panose="02020603050405020304" pitchFamily="18" charset="0"/>
                <a:cs typeface="Times New Roman" panose="02020603050405020304" pitchFamily="18" charset="0"/>
              </a:rPr>
              <a:t>		The Manhole monitoring needs to be cleaned when it is filled to maintain a hygienic environment. Our manhole monitoring system contains Arduino, Ultrasonic sensor, IR. The system monitor the manhole level and it reaches the particular level it sends the notification and if manhole is open then notification alert. This notification system helps the municipality to monitor the opening of manholes. If the drainage wastes are not cleaned it sends the message to higher authority. Our model overcomes the entire problem in smart manhole alert.</a:t>
            </a:r>
            <a:endParaRPr lang="en-IN" dirty="0">
              <a:latin typeface="Times New Roman" panose="02020603050405020304" pitchFamily="18" charset="0"/>
              <a:cs typeface="Times New Roman" panose="02020603050405020304" pitchFamily="18" charset="0"/>
            </a:endParaRPr>
          </a:p>
        </p:txBody>
      </p:sp>
      <p:sp>
        <p:nvSpPr>
          <p:cNvPr id="9" name="TextBox 8"/>
          <p:cNvSpPr txBox="1"/>
          <p:nvPr/>
        </p:nvSpPr>
        <p:spPr>
          <a:xfrm>
            <a:off x="218385" y="169682"/>
            <a:ext cx="7604401" cy="369332"/>
          </a:xfrm>
          <a:prstGeom prst="rect">
            <a:avLst/>
          </a:prstGeom>
          <a:noFill/>
        </p:spPr>
        <p:txBody>
          <a:bodyPr wrap="square" rtlCol="0">
            <a:spAutoFit/>
          </a:bodyPr>
          <a:lstStyle/>
          <a:p>
            <a:r>
              <a:rPr lang="en-US" b="1" dirty="0">
                <a:solidFill>
                  <a:srgbClr val="17740A"/>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CONCLUSION</a:t>
            </a:r>
            <a:endParaRPr lang="en-IN" b="1" dirty="0">
              <a:solidFill>
                <a:schemeClr val="accent6">
                  <a:lumMod val="7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2953277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p:cNvCxnSpPr/>
          <p:nvPr/>
        </p:nvCxnSpPr>
        <p:spPr>
          <a:xfrm>
            <a:off x="188536" y="539014"/>
            <a:ext cx="8738648" cy="0"/>
          </a:xfrm>
          <a:prstGeom prst="line">
            <a:avLst/>
          </a:prstGeom>
          <a:ln w="63500" cmpd="thickThin">
            <a:tailEnd type="diamond"/>
          </a:ln>
        </p:spPr>
        <p:style>
          <a:lnRef idx="3">
            <a:schemeClr val="accent2"/>
          </a:lnRef>
          <a:fillRef idx="0">
            <a:schemeClr val="accent2"/>
          </a:fillRef>
          <a:effectRef idx="2">
            <a:schemeClr val="accent2"/>
          </a:effectRef>
          <a:fontRef idx="minor">
            <a:schemeClr val="tx1"/>
          </a:fontRef>
        </p:style>
      </p:cxnSp>
      <p:sp>
        <p:nvSpPr>
          <p:cNvPr id="8" name="TextBox 7"/>
          <p:cNvSpPr txBox="1"/>
          <p:nvPr/>
        </p:nvSpPr>
        <p:spPr>
          <a:xfrm>
            <a:off x="461913" y="6458928"/>
            <a:ext cx="8454276" cy="307777"/>
          </a:xfrm>
          <a:prstGeom prst="rect">
            <a:avLst/>
          </a:prstGeom>
          <a:noFill/>
        </p:spPr>
        <p:txBody>
          <a:bodyPr wrap="square" rtlCol="0">
            <a:spAutoFit/>
          </a:bodyPr>
          <a:lstStyle/>
          <a:p>
            <a:pPr algn="r"/>
            <a:r>
              <a:rPr lang="en-IN" sz="1400" b="1" dirty="0">
                <a:solidFill>
                  <a:srgbClr val="17740A"/>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GRTIET, Department of Electronics and Communication Engineering</a:t>
            </a:r>
          </a:p>
        </p:txBody>
      </p:sp>
      <p:sp>
        <p:nvSpPr>
          <p:cNvPr id="2" name="TextBox 1"/>
          <p:cNvSpPr txBox="1"/>
          <p:nvPr/>
        </p:nvSpPr>
        <p:spPr>
          <a:xfrm>
            <a:off x="518858" y="391579"/>
            <a:ext cx="8190801" cy="923330"/>
          </a:xfrm>
          <a:prstGeom prst="rect">
            <a:avLst/>
          </a:prstGeom>
          <a:noFill/>
        </p:spPr>
        <p:txBody>
          <a:bodyPr wrap="square" rtlCol="0">
            <a:spAutoFit/>
          </a:bodyPr>
          <a:lstStyle/>
          <a:p>
            <a:pPr algn="just">
              <a:lnSpc>
                <a:spcPct val="150000"/>
              </a:lnSpc>
            </a:pPr>
            <a:r>
              <a:rPr lang="en-US" b="1" dirty="0">
                <a:latin typeface="Times New Roman" panose="02020603050405020304" pitchFamily="18" charset="0"/>
                <a:cs typeface="Times New Roman" panose="02020603050405020304" pitchFamily="18" charset="0"/>
              </a:rPr>
              <a:t> </a:t>
            </a:r>
            <a:endParaRPr lang="en-IN" dirty="0">
              <a:latin typeface="Times New Roman" panose="02020603050405020304" pitchFamily="18" charset="0"/>
              <a:cs typeface="Times New Roman" panose="02020603050405020304" pitchFamily="18" charset="0"/>
            </a:endParaRPr>
          </a:p>
          <a:p>
            <a:pPr algn="just">
              <a:lnSpc>
                <a:spcPct val="150000"/>
              </a:lnSpc>
            </a:pPr>
            <a:r>
              <a:rPr lang="en-US" dirty="0">
                <a:latin typeface="Times New Roman" panose="02020603050405020304" pitchFamily="18" charset="0"/>
                <a:cs typeface="Times New Roman" panose="02020603050405020304" pitchFamily="18" charset="0"/>
              </a:rPr>
              <a:t>		</a:t>
            </a:r>
            <a:endParaRPr lang="en-IN" dirty="0">
              <a:latin typeface="Times New Roman" panose="02020603050405020304" pitchFamily="18" charset="0"/>
              <a:cs typeface="Times New Roman" panose="02020603050405020304" pitchFamily="18" charset="0"/>
            </a:endParaRPr>
          </a:p>
        </p:txBody>
      </p:sp>
      <p:sp>
        <p:nvSpPr>
          <p:cNvPr id="9" name="TextBox 8"/>
          <p:cNvSpPr txBox="1"/>
          <p:nvPr/>
        </p:nvSpPr>
        <p:spPr>
          <a:xfrm>
            <a:off x="1147508" y="607595"/>
            <a:ext cx="7177222" cy="584775"/>
          </a:xfrm>
          <a:prstGeom prst="rect">
            <a:avLst/>
          </a:prstGeom>
          <a:noFill/>
        </p:spPr>
        <p:txBody>
          <a:bodyPr wrap="square" rtlCol="0">
            <a:spAutoFit/>
          </a:bodyPr>
          <a:lstStyle/>
          <a:p>
            <a:pPr algn="ctr"/>
            <a:r>
              <a:rPr lang="en-US" sz="3200" b="1" dirty="0">
                <a:solidFill>
                  <a:srgbClr val="17740A"/>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ANY QUERIES….??</a:t>
            </a:r>
            <a:endParaRPr lang="en-IN" sz="3200" b="1" dirty="0">
              <a:solidFill>
                <a:schemeClr val="accent6">
                  <a:lumMod val="7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t="19011"/>
          <a:stretch/>
        </p:blipFill>
        <p:spPr>
          <a:xfrm>
            <a:off x="1147508" y="1899225"/>
            <a:ext cx="6933502" cy="4211531"/>
          </a:xfrm>
          <a:prstGeom prst="rect">
            <a:avLst/>
          </a:prstGeom>
        </p:spPr>
      </p:pic>
      <p:cxnSp>
        <p:nvCxnSpPr>
          <p:cNvPr id="12" name="Straight Connector 11"/>
          <p:cNvCxnSpPr/>
          <p:nvPr/>
        </p:nvCxnSpPr>
        <p:spPr>
          <a:xfrm flipH="1">
            <a:off x="461913" y="6356058"/>
            <a:ext cx="8454276" cy="0"/>
          </a:xfrm>
          <a:prstGeom prst="line">
            <a:avLst/>
          </a:prstGeom>
          <a:ln w="63500" cmpd="thickThin">
            <a:tailEnd type="diamond"/>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87554366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p:cNvCxnSpPr/>
          <p:nvPr/>
        </p:nvCxnSpPr>
        <p:spPr>
          <a:xfrm>
            <a:off x="188536" y="539014"/>
            <a:ext cx="8738648" cy="0"/>
          </a:xfrm>
          <a:prstGeom prst="line">
            <a:avLst/>
          </a:prstGeom>
          <a:ln w="63500" cmpd="thickThin">
            <a:tailEnd type="diamond"/>
          </a:ln>
        </p:spPr>
        <p:style>
          <a:lnRef idx="3">
            <a:schemeClr val="accent2"/>
          </a:lnRef>
          <a:fillRef idx="0">
            <a:schemeClr val="accent2"/>
          </a:fillRef>
          <a:effectRef idx="2">
            <a:schemeClr val="accent2"/>
          </a:effectRef>
          <a:fontRef idx="minor">
            <a:schemeClr val="tx1"/>
          </a:fontRef>
        </p:style>
      </p:cxnSp>
      <p:sp>
        <p:nvSpPr>
          <p:cNvPr id="8" name="TextBox 7"/>
          <p:cNvSpPr txBox="1"/>
          <p:nvPr/>
        </p:nvSpPr>
        <p:spPr>
          <a:xfrm>
            <a:off x="461913" y="6458928"/>
            <a:ext cx="8454276" cy="307777"/>
          </a:xfrm>
          <a:prstGeom prst="rect">
            <a:avLst/>
          </a:prstGeom>
          <a:noFill/>
        </p:spPr>
        <p:txBody>
          <a:bodyPr wrap="square" rtlCol="0">
            <a:spAutoFit/>
          </a:bodyPr>
          <a:lstStyle/>
          <a:p>
            <a:pPr algn="r"/>
            <a:r>
              <a:rPr lang="en-IN" sz="1400" b="1" dirty="0">
                <a:solidFill>
                  <a:srgbClr val="17740A"/>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GRTIET, Department of Electronics and Communication Engineering</a:t>
            </a:r>
          </a:p>
        </p:txBody>
      </p:sp>
      <p:sp>
        <p:nvSpPr>
          <p:cNvPr id="2" name="TextBox 1"/>
          <p:cNvSpPr txBox="1"/>
          <p:nvPr/>
        </p:nvSpPr>
        <p:spPr>
          <a:xfrm>
            <a:off x="461913" y="2389219"/>
            <a:ext cx="8190801" cy="923330"/>
          </a:xfrm>
          <a:prstGeom prst="rect">
            <a:avLst/>
          </a:prstGeom>
          <a:noFill/>
        </p:spPr>
        <p:txBody>
          <a:bodyPr wrap="square" rtlCol="0">
            <a:spAutoFit/>
          </a:bodyPr>
          <a:lstStyle/>
          <a:p>
            <a:pPr algn="just">
              <a:lnSpc>
                <a:spcPct val="150000"/>
              </a:lnSpc>
            </a:pPr>
            <a:r>
              <a:rPr lang="en-US" b="1" dirty="0">
                <a:latin typeface="Times New Roman" panose="02020603050405020304" pitchFamily="18" charset="0"/>
                <a:cs typeface="Times New Roman" panose="02020603050405020304" pitchFamily="18" charset="0"/>
              </a:rPr>
              <a:t> </a:t>
            </a:r>
            <a:endParaRPr lang="en-IN" dirty="0">
              <a:latin typeface="Times New Roman" panose="02020603050405020304" pitchFamily="18" charset="0"/>
              <a:cs typeface="Times New Roman" panose="02020603050405020304" pitchFamily="18" charset="0"/>
            </a:endParaRPr>
          </a:p>
          <a:p>
            <a:pPr algn="just">
              <a:lnSpc>
                <a:spcPct val="150000"/>
              </a:lnSpc>
            </a:pPr>
            <a:r>
              <a:rPr lang="en-US" dirty="0">
                <a:latin typeface="Times New Roman" panose="02020603050405020304" pitchFamily="18" charset="0"/>
                <a:cs typeface="Times New Roman" panose="02020603050405020304" pitchFamily="18" charset="0"/>
              </a:rPr>
              <a:t>		</a:t>
            </a:r>
            <a:endParaRPr lang="en-IN" dirty="0">
              <a:latin typeface="Times New Roman" panose="02020603050405020304" pitchFamily="18" charset="0"/>
              <a:cs typeface="Times New Roman" panose="02020603050405020304" pitchFamily="18" charset="0"/>
            </a:endParaRPr>
          </a:p>
        </p:txBody>
      </p:sp>
      <p:sp>
        <p:nvSpPr>
          <p:cNvPr id="9" name="TextBox 8"/>
          <p:cNvSpPr txBox="1"/>
          <p:nvPr/>
        </p:nvSpPr>
        <p:spPr>
          <a:xfrm>
            <a:off x="1100440" y="2779208"/>
            <a:ext cx="7177222" cy="584775"/>
          </a:xfrm>
          <a:prstGeom prst="rect">
            <a:avLst/>
          </a:prstGeom>
          <a:noFill/>
        </p:spPr>
        <p:txBody>
          <a:bodyPr wrap="square" rtlCol="0">
            <a:spAutoFit/>
          </a:bodyPr>
          <a:lstStyle/>
          <a:p>
            <a:pPr algn="ctr"/>
            <a:r>
              <a:rPr lang="en-US" sz="3200" b="1" dirty="0">
                <a:solidFill>
                  <a:srgbClr val="17740A"/>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THANK YOU….!</a:t>
            </a:r>
            <a:endParaRPr lang="en-IN" sz="3200" b="1" dirty="0">
              <a:solidFill>
                <a:schemeClr val="accent6">
                  <a:lumMod val="7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cxnSp>
        <p:nvCxnSpPr>
          <p:cNvPr id="12" name="Straight Connector 11"/>
          <p:cNvCxnSpPr/>
          <p:nvPr/>
        </p:nvCxnSpPr>
        <p:spPr>
          <a:xfrm flipH="1">
            <a:off x="461913" y="6356058"/>
            <a:ext cx="8454276" cy="0"/>
          </a:xfrm>
          <a:prstGeom prst="line">
            <a:avLst/>
          </a:prstGeom>
          <a:ln w="63500" cmpd="thickThin">
            <a:tailEnd type="diamond"/>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29059031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13323" y="282999"/>
            <a:ext cx="4532998" cy="369332"/>
          </a:xfrm>
          <a:prstGeom prst="rect">
            <a:avLst/>
          </a:prstGeom>
          <a:noFill/>
        </p:spPr>
        <p:txBody>
          <a:bodyPr wrap="square" rtlCol="0">
            <a:spAutoFit/>
          </a:bodyPr>
          <a:lstStyle/>
          <a:p>
            <a:r>
              <a:rPr lang="en-IN" b="1" dirty="0">
                <a:solidFill>
                  <a:srgbClr val="17740A"/>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ABSTRACT </a:t>
            </a:r>
          </a:p>
        </p:txBody>
      </p:sp>
      <p:cxnSp>
        <p:nvCxnSpPr>
          <p:cNvPr id="6" name="Straight Connector 5"/>
          <p:cNvCxnSpPr/>
          <p:nvPr/>
        </p:nvCxnSpPr>
        <p:spPr>
          <a:xfrm>
            <a:off x="188536" y="836194"/>
            <a:ext cx="8738648" cy="0"/>
          </a:xfrm>
          <a:prstGeom prst="line">
            <a:avLst/>
          </a:prstGeom>
          <a:ln w="63500" cmpd="thickThin">
            <a:tailEnd type="diamond"/>
          </a:ln>
        </p:spPr>
        <p:style>
          <a:lnRef idx="3">
            <a:schemeClr val="accent2"/>
          </a:lnRef>
          <a:fillRef idx="0">
            <a:schemeClr val="accent2"/>
          </a:fillRef>
          <a:effectRef idx="2">
            <a:schemeClr val="accent2"/>
          </a:effectRef>
          <a:fontRef idx="minor">
            <a:schemeClr val="tx1"/>
          </a:fontRef>
        </p:style>
      </p:cxnSp>
      <p:cxnSp>
        <p:nvCxnSpPr>
          <p:cNvPr id="7" name="Straight Connector 6"/>
          <p:cNvCxnSpPr/>
          <p:nvPr/>
        </p:nvCxnSpPr>
        <p:spPr>
          <a:xfrm>
            <a:off x="218385" y="6385207"/>
            <a:ext cx="8738648" cy="0"/>
          </a:xfrm>
          <a:prstGeom prst="line">
            <a:avLst/>
          </a:prstGeom>
          <a:ln w="63500" cmpd="thickThin">
            <a:headEnd type="diamond"/>
            <a:tailEnd type="none"/>
          </a:ln>
        </p:spPr>
        <p:style>
          <a:lnRef idx="3">
            <a:schemeClr val="accent2"/>
          </a:lnRef>
          <a:fillRef idx="0">
            <a:schemeClr val="accent2"/>
          </a:fillRef>
          <a:effectRef idx="2">
            <a:schemeClr val="accent2"/>
          </a:effectRef>
          <a:fontRef idx="minor">
            <a:schemeClr val="tx1"/>
          </a:fontRef>
        </p:style>
      </p:cxnSp>
      <p:sp>
        <p:nvSpPr>
          <p:cNvPr id="8" name="TextBox 7"/>
          <p:cNvSpPr txBox="1"/>
          <p:nvPr/>
        </p:nvSpPr>
        <p:spPr>
          <a:xfrm>
            <a:off x="461913" y="6458928"/>
            <a:ext cx="8454276" cy="307777"/>
          </a:xfrm>
          <a:prstGeom prst="rect">
            <a:avLst/>
          </a:prstGeom>
          <a:noFill/>
        </p:spPr>
        <p:txBody>
          <a:bodyPr wrap="square" rtlCol="0">
            <a:spAutoFit/>
          </a:bodyPr>
          <a:lstStyle/>
          <a:p>
            <a:pPr algn="r"/>
            <a:r>
              <a:rPr lang="en-IN" sz="1400" b="1" dirty="0">
                <a:solidFill>
                  <a:srgbClr val="17740A"/>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GRTIET, Department of Electronics and Communication Engineering</a:t>
            </a:r>
          </a:p>
        </p:txBody>
      </p:sp>
      <p:sp>
        <p:nvSpPr>
          <p:cNvPr id="9" name="TextBox 8"/>
          <p:cNvSpPr txBox="1"/>
          <p:nvPr/>
        </p:nvSpPr>
        <p:spPr>
          <a:xfrm>
            <a:off x="587142" y="882570"/>
            <a:ext cx="8248248" cy="5318765"/>
          </a:xfrm>
          <a:prstGeom prst="rect">
            <a:avLst/>
          </a:prstGeom>
          <a:noFill/>
        </p:spPr>
        <p:txBody>
          <a:bodyPr wrap="square" rtlCol="0">
            <a:spAutoFit/>
          </a:bodyPr>
          <a:lstStyle/>
          <a:p>
            <a:pPr algn="just">
              <a:lnSpc>
                <a:spcPct val="150000"/>
              </a:lnSpc>
            </a:pPr>
            <a:r>
              <a:rPr lang="en-IN"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N"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 smart city is the future goal to have cleaner and better for the society. Smart underground infrastructure is an important feature to be considered while implementing a smart city. Drainage system monitoring plays a vital role in keeping the city clean and healthy. Since manual monitoring is incompetent, this leads to slow handling of problems in drainage and consumes more time to solve. To mitigate all these issues, the system using a wireless sensor network, consisting of sensor nodes is designed.</a:t>
            </a:r>
            <a:r>
              <a:rPr lang="en-IN" sz="16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N"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The system also provides a real-time alert to the relevant authorities, enabling them to take immediate action The proposed system is low cost, low maintenance</a:t>
            </a:r>
            <a:r>
              <a:rPr lang="en-IN" sz="16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N"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Internet of Things (IoT) devices, and artificial intelligence algorithms based real time which alerts the managing station through an email / message when any manhole crosses its threshold values and </a:t>
            </a:r>
            <a:r>
              <a:rPr lang="en-US" sz="1600" dirty="0">
                <a:latin typeface="Times New Roman" panose="02020603050405020304" pitchFamily="18" charset="0"/>
                <a:cs typeface="Times New Roman" panose="02020603050405020304" pitchFamily="18" charset="0"/>
              </a:rPr>
              <a:t>to check whether a manhole cap is open or closed </a:t>
            </a:r>
            <a:r>
              <a:rPr lang="en-IN"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This system reduces the death risk of manual scavengers who clean the underground drainage and also benefits the public.</a:t>
            </a:r>
          </a:p>
          <a:p>
            <a:pPr algn="just"/>
            <a:endParaRPr lang="en-IN"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p>
            <a:pPr algn="just"/>
            <a:r>
              <a:rPr lang="en-IN" sz="1800" b="1" dirty="0">
                <a:solidFill>
                  <a:srgbClr val="242424"/>
                </a:solidFill>
                <a:effectLst/>
                <a:latin typeface="Times New Roman" panose="02020603050405020304" pitchFamily="18" charset="0"/>
                <a:ea typeface="Calibri" panose="020F0502020204030204" pitchFamily="34" charset="0"/>
                <a:cs typeface="Times New Roman" panose="02020603050405020304" pitchFamily="18" charset="0"/>
              </a:rPr>
              <a:t>Keywords: </a:t>
            </a:r>
            <a:r>
              <a:rPr lang="en-IN" sz="1800" dirty="0">
                <a:solidFill>
                  <a:srgbClr val="242424"/>
                </a:solidFill>
                <a:effectLst/>
                <a:latin typeface="Times New Roman" panose="02020603050405020304" pitchFamily="18" charset="0"/>
                <a:ea typeface="Calibri" panose="020F0502020204030204" pitchFamily="34" charset="0"/>
                <a:cs typeface="Times New Roman" panose="02020603050405020304" pitchFamily="18" charset="0"/>
              </a:rPr>
              <a:t>Arduino, edge-computing, Manhole management, Smart cities, IOT.</a:t>
            </a:r>
            <a:endParaRPr lang="en-IN"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p>
            <a:pPr algn="just"/>
            <a:endParaRPr lang="en-IN"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p>
            <a:endParaRPr lang="en-IN"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593409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321210" y="2893428"/>
            <a:ext cx="5755990" cy="369332"/>
          </a:xfrm>
          <a:prstGeom prst="rect">
            <a:avLst/>
          </a:prstGeom>
          <a:noFill/>
        </p:spPr>
        <p:txBody>
          <a:bodyPr wrap="square" rtlCol="0">
            <a:spAutoFit/>
          </a:bodyPr>
          <a:lstStyle/>
          <a:p>
            <a:pPr algn="ctr"/>
            <a:r>
              <a:rPr lang="en-IN" b="1" dirty="0">
                <a:solidFill>
                  <a:srgbClr val="17740A"/>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p>
        </p:txBody>
      </p:sp>
      <p:cxnSp>
        <p:nvCxnSpPr>
          <p:cNvPr id="6" name="Straight Connector 5"/>
          <p:cNvCxnSpPr/>
          <p:nvPr/>
        </p:nvCxnSpPr>
        <p:spPr>
          <a:xfrm>
            <a:off x="188536" y="836194"/>
            <a:ext cx="8738648" cy="0"/>
          </a:xfrm>
          <a:prstGeom prst="line">
            <a:avLst/>
          </a:prstGeom>
          <a:ln w="63500" cmpd="thickThin">
            <a:tailEnd type="diamond"/>
          </a:ln>
        </p:spPr>
        <p:style>
          <a:lnRef idx="3">
            <a:schemeClr val="accent2"/>
          </a:lnRef>
          <a:fillRef idx="0">
            <a:schemeClr val="accent2"/>
          </a:fillRef>
          <a:effectRef idx="2">
            <a:schemeClr val="accent2"/>
          </a:effectRef>
          <a:fontRef idx="minor">
            <a:schemeClr val="tx1"/>
          </a:fontRef>
        </p:style>
      </p:cxnSp>
      <p:cxnSp>
        <p:nvCxnSpPr>
          <p:cNvPr id="7" name="Straight Connector 6"/>
          <p:cNvCxnSpPr/>
          <p:nvPr/>
        </p:nvCxnSpPr>
        <p:spPr>
          <a:xfrm>
            <a:off x="218385" y="6385207"/>
            <a:ext cx="8738648" cy="0"/>
          </a:xfrm>
          <a:prstGeom prst="line">
            <a:avLst/>
          </a:prstGeom>
          <a:ln w="63500" cmpd="thickThin">
            <a:headEnd type="diamond"/>
            <a:tailEnd type="none"/>
          </a:ln>
        </p:spPr>
        <p:style>
          <a:lnRef idx="3">
            <a:schemeClr val="accent2"/>
          </a:lnRef>
          <a:fillRef idx="0">
            <a:schemeClr val="accent2"/>
          </a:fillRef>
          <a:effectRef idx="2">
            <a:schemeClr val="accent2"/>
          </a:effectRef>
          <a:fontRef idx="minor">
            <a:schemeClr val="tx1"/>
          </a:fontRef>
        </p:style>
      </p:cxnSp>
      <p:sp>
        <p:nvSpPr>
          <p:cNvPr id="8" name="TextBox 7"/>
          <p:cNvSpPr txBox="1"/>
          <p:nvPr/>
        </p:nvSpPr>
        <p:spPr>
          <a:xfrm>
            <a:off x="461913" y="6458928"/>
            <a:ext cx="8454276" cy="307777"/>
          </a:xfrm>
          <a:prstGeom prst="rect">
            <a:avLst/>
          </a:prstGeom>
          <a:noFill/>
        </p:spPr>
        <p:txBody>
          <a:bodyPr wrap="square" rtlCol="0">
            <a:spAutoFit/>
          </a:bodyPr>
          <a:lstStyle/>
          <a:p>
            <a:pPr algn="r"/>
            <a:r>
              <a:rPr lang="en-IN" sz="1400" b="1" dirty="0">
                <a:solidFill>
                  <a:srgbClr val="17740A"/>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GRTIET, Department of Electronics and Communication Engineering</a:t>
            </a:r>
          </a:p>
        </p:txBody>
      </p:sp>
      <p:sp>
        <p:nvSpPr>
          <p:cNvPr id="9" name="TextBox 8"/>
          <p:cNvSpPr txBox="1"/>
          <p:nvPr/>
        </p:nvSpPr>
        <p:spPr>
          <a:xfrm>
            <a:off x="587142" y="882570"/>
            <a:ext cx="8248248" cy="458074"/>
          </a:xfrm>
          <a:prstGeom prst="rect">
            <a:avLst/>
          </a:prstGeom>
          <a:noFill/>
        </p:spPr>
        <p:txBody>
          <a:bodyPr wrap="square" rtlCol="0">
            <a:spAutoFit/>
          </a:bodyPr>
          <a:lstStyle/>
          <a:p>
            <a:pPr algn="just">
              <a:lnSpc>
                <a:spcPct val="150000"/>
              </a:lnSpc>
            </a:pPr>
            <a:r>
              <a:rPr lang="en-IN"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endParaRPr lang="en-IN" sz="1600" dirty="0">
              <a:latin typeface="Times New Roman" panose="02020603050405020304" pitchFamily="18" charset="0"/>
              <a:cs typeface="Times New Roman" panose="02020603050405020304" pitchFamily="18" charset="0"/>
            </a:endParaRPr>
          </a:p>
        </p:txBody>
      </p:sp>
      <p:sp>
        <p:nvSpPr>
          <p:cNvPr id="2" name="Rectangle 1"/>
          <p:cNvSpPr/>
          <p:nvPr/>
        </p:nvSpPr>
        <p:spPr>
          <a:xfrm>
            <a:off x="2271860" y="2555388"/>
            <a:ext cx="4572000" cy="1307537"/>
          </a:xfrm>
          <a:prstGeom prst="rect">
            <a:avLst/>
          </a:prstGeom>
        </p:spPr>
        <p:txBody>
          <a:bodyPr>
            <a:spAutoFit/>
          </a:bodyPr>
          <a:lstStyle/>
          <a:p>
            <a:pPr algn="ctr">
              <a:lnSpc>
                <a:spcPct val="150000"/>
              </a:lnSpc>
            </a:pPr>
            <a:r>
              <a:rPr lang="en-IN" sz="2800" b="1" dirty="0">
                <a:solidFill>
                  <a:srgbClr val="17740A"/>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LITERATURE </a:t>
            </a:r>
          </a:p>
          <a:p>
            <a:pPr algn="ctr">
              <a:lnSpc>
                <a:spcPct val="150000"/>
              </a:lnSpc>
            </a:pPr>
            <a:r>
              <a:rPr lang="en-IN" sz="2800" b="1" dirty="0">
                <a:solidFill>
                  <a:srgbClr val="17740A"/>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SURVEY </a:t>
            </a:r>
          </a:p>
        </p:txBody>
      </p:sp>
    </p:spTree>
    <p:extLst>
      <p:ext uri="{BB962C8B-B14F-4D97-AF65-F5344CB8AC3E}">
        <p14:creationId xmlns:p14="http://schemas.microsoft.com/office/powerpoint/2010/main" val="2513113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61913" y="169682"/>
            <a:ext cx="4477732" cy="369332"/>
          </a:xfrm>
          <a:prstGeom prst="rect">
            <a:avLst/>
          </a:prstGeom>
          <a:noFill/>
        </p:spPr>
        <p:txBody>
          <a:bodyPr wrap="square" rtlCol="0">
            <a:spAutoFit/>
          </a:bodyPr>
          <a:lstStyle/>
          <a:p>
            <a:r>
              <a:rPr lang="en-IN" b="1" dirty="0">
                <a:solidFill>
                  <a:srgbClr val="17740A"/>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LITERATURE SURVEY </a:t>
            </a:r>
          </a:p>
        </p:txBody>
      </p:sp>
      <p:cxnSp>
        <p:nvCxnSpPr>
          <p:cNvPr id="6" name="Straight Connector 5"/>
          <p:cNvCxnSpPr/>
          <p:nvPr/>
        </p:nvCxnSpPr>
        <p:spPr>
          <a:xfrm>
            <a:off x="188536" y="539014"/>
            <a:ext cx="8738648" cy="0"/>
          </a:xfrm>
          <a:prstGeom prst="line">
            <a:avLst/>
          </a:prstGeom>
          <a:ln w="63500" cmpd="thickThin">
            <a:tailEnd type="diamond"/>
          </a:ln>
        </p:spPr>
        <p:style>
          <a:lnRef idx="3">
            <a:schemeClr val="accent2"/>
          </a:lnRef>
          <a:fillRef idx="0">
            <a:schemeClr val="accent2"/>
          </a:fillRef>
          <a:effectRef idx="2">
            <a:schemeClr val="accent2"/>
          </a:effectRef>
          <a:fontRef idx="minor">
            <a:schemeClr val="tx1"/>
          </a:fontRef>
        </p:style>
      </p:cxnSp>
      <p:cxnSp>
        <p:nvCxnSpPr>
          <p:cNvPr id="7" name="Straight Connector 6"/>
          <p:cNvCxnSpPr/>
          <p:nvPr/>
        </p:nvCxnSpPr>
        <p:spPr>
          <a:xfrm>
            <a:off x="218385" y="6385207"/>
            <a:ext cx="8738648" cy="0"/>
          </a:xfrm>
          <a:prstGeom prst="line">
            <a:avLst/>
          </a:prstGeom>
          <a:ln w="63500" cmpd="thickThin">
            <a:headEnd type="diamond"/>
            <a:tailEnd type="none"/>
          </a:ln>
        </p:spPr>
        <p:style>
          <a:lnRef idx="3">
            <a:schemeClr val="accent2"/>
          </a:lnRef>
          <a:fillRef idx="0">
            <a:schemeClr val="accent2"/>
          </a:fillRef>
          <a:effectRef idx="2">
            <a:schemeClr val="accent2"/>
          </a:effectRef>
          <a:fontRef idx="minor">
            <a:schemeClr val="tx1"/>
          </a:fontRef>
        </p:style>
      </p:cxnSp>
      <p:sp>
        <p:nvSpPr>
          <p:cNvPr id="8" name="TextBox 7"/>
          <p:cNvSpPr txBox="1"/>
          <p:nvPr/>
        </p:nvSpPr>
        <p:spPr>
          <a:xfrm>
            <a:off x="461913" y="6458928"/>
            <a:ext cx="8454276" cy="307777"/>
          </a:xfrm>
          <a:prstGeom prst="rect">
            <a:avLst/>
          </a:prstGeom>
          <a:noFill/>
        </p:spPr>
        <p:txBody>
          <a:bodyPr wrap="square" rtlCol="0">
            <a:spAutoFit/>
          </a:bodyPr>
          <a:lstStyle/>
          <a:p>
            <a:pPr algn="r"/>
            <a:r>
              <a:rPr lang="en-IN" sz="1400" b="1" dirty="0">
                <a:solidFill>
                  <a:srgbClr val="17740A"/>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GRTIET, Department of Electronics and Communication Engineering</a:t>
            </a:r>
          </a:p>
        </p:txBody>
      </p:sp>
      <p:sp>
        <p:nvSpPr>
          <p:cNvPr id="9" name="TextBox 8"/>
          <p:cNvSpPr txBox="1"/>
          <p:nvPr/>
        </p:nvSpPr>
        <p:spPr>
          <a:xfrm>
            <a:off x="188535" y="662630"/>
            <a:ext cx="8727653" cy="4893647"/>
          </a:xfrm>
          <a:prstGeom prst="rect">
            <a:avLst/>
          </a:prstGeom>
          <a:noFill/>
        </p:spPr>
        <p:txBody>
          <a:bodyPr wrap="square" rtlCol="0">
            <a:spAutoFit/>
          </a:bodyPr>
          <a:lstStyle/>
          <a:p>
            <a:r>
              <a:rPr lang="en-IN" sz="1600" b="1" dirty="0">
                <a:latin typeface="Times New Roman" panose="02020603050405020304" pitchFamily="18" charset="0"/>
                <a:cs typeface="Times New Roman" panose="02020603050405020304" pitchFamily="18" charset="0"/>
              </a:rPr>
              <a:t>REVIEW PAPER 1:</a:t>
            </a:r>
            <a:r>
              <a:rPr lang="en-IN" sz="1600" b="1" dirty="0">
                <a:effectLst/>
                <a:latin typeface="Times New Roman" panose="02020603050405020304" pitchFamily="18" charset="0"/>
                <a:ea typeface="Calibri" panose="020F0502020204030204" pitchFamily="34" charset="0"/>
                <a:cs typeface="Times New Roman" panose="02020603050405020304" pitchFamily="18" charset="0"/>
              </a:rPr>
              <a:t>      </a:t>
            </a:r>
          </a:p>
          <a:p>
            <a:r>
              <a:rPr lang="en-IN" sz="1600" b="1" dirty="0">
                <a:effectLst/>
                <a:latin typeface="Times New Roman" panose="02020603050405020304" pitchFamily="18" charset="0"/>
                <a:ea typeface="Calibri" panose="020F0502020204030204" pitchFamily="34" charset="0"/>
                <a:cs typeface="Times New Roman" panose="02020603050405020304" pitchFamily="18" charset="0"/>
              </a:rPr>
              <a:t>      </a:t>
            </a:r>
          </a:p>
          <a:p>
            <a:pPr algn="ctr"/>
            <a:r>
              <a:rPr lang="en-US" sz="1600" b="1" dirty="0">
                <a:latin typeface="Times New Roman" panose="02020603050405020304" pitchFamily="18" charset="0"/>
                <a:cs typeface="Times New Roman" panose="02020603050405020304" pitchFamily="18" charset="0"/>
              </a:rPr>
              <a:t>MANHOLE COVER INTELLIGENT DETECTION AND MANAGEMENT SYSTEM </a:t>
            </a:r>
          </a:p>
          <a:p>
            <a:pPr algn="just"/>
            <a:endParaRPr lang="en-IN" sz="1600" b="1" dirty="0">
              <a:latin typeface="Times New Roman" panose="02020603050405020304" pitchFamily="18" charset="0"/>
              <a:ea typeface="Calibri" panose="020F0502020204030204" pitchFamily="34" charset="0"/>
              <a:cs typeface="Times New Roman" panose="02020603050405020304" pitchFamily="18" charset="0"/>
            </a:endParaRPr>
          </a:p>
          <a:p>
            <a:pPr algn="just"/>
            <a:r>
              <a:rPr lang="en-IN" sz="1400" b="1" dirty="0">
                <a:effectLst/>
                <a:latin typeface="Times New Roman" panose="02020603050405020304" pitchFamily="18" charset="0"/>
                <a:ea typeface="Calibri" panose="020F0502020204030204" pitchFamily="34" charset="0"/>
                <a:cs typeface="Times New Roman" panose="02020603050405020304" pitchFamily="18" charset="0"/>
              </a:rPr>
              <a:t>Author                    : </a:t>
            </a:r>
            <a:r>
              <a:rPr lang="en-IN" sz="1400" dirty="0" err="1">
                <a:latin typeface="Times New Roman" panose="02020603050405020304" pitchFamily="18" charset="0"/>
                <a:cs typeface="Times New Roman" panose="02020603050405020304" pitchFamily="18" charset="0"/>
              </a:rPr>
              <a:t>Xinru</a:t>
            </a:r>
            <a:r>
              <a:rPr lang="en-IN" sz="1400" dirty="0">
                <a:latin typeface="Times New Roman" panose="02020603050405020304" pitchFamily="18" charset="0"/>
                <a:cs typeface="Times New Roman" panose="02020603050405020304" pitchFamily="18" charset="0"/>
              </a:rPr>
              <a:t> Fu</a:t>
            </a:r>
            <a:endParaRPr lang="en-IN" sz="1400" dirty="0">
              <a:effectLst/>
              <a:latin typeface="Times New Roman" panose="02020603050405020304" pitchFamily="18" charset="0"/>
              <a:ea typeface="Calibri" panose="020F0502020204030204" pitchFamily="34" charset="0"/>
              <a:cs typeface="Times New Roman" panose="02020603050405020304" pitchFamily="18" charset="0"/>
            </a:endParaRPr>
          </a:p>
          <a:p>
            <a:r>
              <a:rPr lang="en-IN" sz="1400" b="1" dirty="0">
                <a:latin typeface="Times New Roman" panose="02020603050405020304" pitchFamily="18" charset="0"/>
                <a:ea typeface="Calibri" panose="020F0502020204030204" pitchFamily="34" charset="0"/>
                <a:cs typeface="Times New Roman" panose="02020603050405020304" pitchFamily="18" charset="0"/>
              </a:rPr>
              <a:t>Journal                    :</a:t>
            </a:r>
            <a:r>
              <a:rPr lang="en-IN" sz="1400" dirty="0">
                <a:latin typeface="Times New Roman" panose="02020603050405020304" pitchFamily="18" charset="0"/>
                <a:cs typeface="Times New Roman" panose="02020603050405020304" pitchFamily="18" charset="0"/>
              </a:rPr>
              <a:t>Atlantis Press </a:t>
            </a:r>
            <a:endParaRPr lang="en-US" sz="1400" dirty="0">
              <a:latin typeface="Times New Roman" panose="02020603050405020304" pitchFamily="18" charset="0"/>
              <a:cs typeface="Times New Roman" panose="02020603050405020304" pitchFamily="18" charset="0"/>
            </a:endParaRPr>
          </a:p>
          <a:p>
            <a:r>
              <a:rPr lang="en-IN" sz="1400" b="1" dirty="0">
                <a:latin typeface="Times New Roman" panose="02020603050405020304" pitchFamily="18" charset="0"/>
                <a:ea typeface="Calibri" panose="020F0502020204030204" pitchFamily="34" charset="0"/>
                <a:cs typeface="Times New Roman" panose="02020603050405020304" pitchFamily="18" charset="0"/>
              </a:rPr>
              <a:t>Year of Published   : </a:t>
            </a:r>
            <a:r>
              <a:rPr lang="en-IN" sz="1400" dirty="0">
                <a:latin typeface="Times New Roman" panose="02020603050405020304" pitchFamily="18" charset="0"/>
                <a:ea typeface="Calibri" panose="020F0502020204030204" pitchFamily="34" charset="0"/>
                <a:cs typeface="Times New Roman" panose="02020603050405020304" pitchFamily="18" charset="0"/>
              </a:rPr>
              <a:t>2016</a:t>
            </a:r>
          </a:p>
          <a:p>
            <a:endParaRPr lang="en-IN" sz="1400" b="1" dirty="0">
              <a:latin typeface="Times New Roman" panose="02020603050405020304" pitchFamily="18" charset="0"/>
              <a:ea typeface="Calibri" panose="020F0502020204030204" pitchFamily="34" charset="0"/>
              <a:cs typeface="Times New Roman" panose="02020603050405020304" pitchFamily="18" charset="0"/>
            </a:endParaRPr>
          </a:p>
          <a:p>
            <a:pPr algn="just"/>
            <a:r>
              <a:rPr lang="en-IN" sz="1600" b="1" dirty="0">
                <a:latin typeface="Times New Roman" panose="02020603050405020304" pitchFamily="18" charset="0"/>
                <a:ea typeface="Calibri" panose="020F0502020204030204" pitchFamily="34" charset="0"/>
                <a:cs typeface="Times New Roman" panose="02020603050405020304" pitchFamily="18" charset="0"/>
              </a:rPr>
              <a:t>DISCRIPTION:  </a:t>
            </a:r>
          </a:p>
          <a:p>
            <a:pPr marL="285750" indent="-285750" algn="just">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In order to avoid the risks that imperfect manhole cover and feature to bring, this paper, aiming at the existing problem of manhole cover, proposed a detectable and maintainable regionalization covers intelligent security management system. </a:t>
            </a:r>
          </a:p>
          <a:p>
            <a:pPr marL="285750" indent="-285750" algn="just">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Many sensors set up in the manhole cover to real-time monitor its situation, Through MCU、RF Wireless Data Communication Module and upper computer to understand and control manhole cover, </a:t>
            </a:r>
          </a:p>
          <a:p>
            <a:pPr marL="285750" indent="-285750" algn="just">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this system could monitor the city manhole cover in real time and give an alarm automatically</a:t>
            </a:r>
            <a:r>
              <a:rPr lang="en-US" sz="1600" b="1" dirty="0">
                <a:latin typeface="Times New Roman" panose="02020603050405020304" pitchFamily="18" charset="0"/>
                <a:cs typeface="Times New Roman" panose="02020603050405020304" pitchFamily="18" charset="0"/>
              </a:rPr>
              <a:t>.</a:t>
            </a:r>
          </a:p>
          <a:p>
            <a:pPr algn="just"/>
            <a:endParaRPr lang="en-US" sz="1600" b="1" dirty="0">
              <a:latin typeface="Times New Roman" panose="02020603050405020304" pitchFamily="18" charset="0"/>
              <a:cs typeface="Times New Roman" panose="02020603050405020304" pitchFamily="18" charset="0"/>
            </a:endParaRPr>
          </a:p>
          <a:p>
            <a:pPr algn="just"/>
            <a:endParaRPr lang="en-US" sz="1600" b="1" dirty="0">
              <a:latin typeface="Times New Roman" panose="02020603050405020304" pitchFamily="18" charset="0"/>
              <a:cs typeface="Times New Roman" panose="02020603050405020304" pitchFamily="18" charset="0"/>
            </a:endParaRPr>
          </a:p>
          <a:p>
            <a:pPr algn="just"/>
            <a:r>
              <a:rPr lang="en-US" sz="1600" b="1" dirty="0">
                <a:latin typeface="Times New Roman" panose="02020603050405020304" pitchFamily="18" charset="0"/>
                <a:cs typeface="Times New Roman" panose="02020603050405020304" pitchFamily="18" charset="0"/>
              </a:rPr>
              <a:t>DRAWBACK : </a:t>
            </a:r>
            <a:r>
              <a:rPr lang="en-US" sz="1600" dirty="0">
                <a:latin typeface="Times New Roman" panose="02020603050405020304" pitchFamily="18" charset="0"/>
                <a:cs typeface="Times New Roman" panose="02020603050405020304" pitchFamily="18" charset="0"/>
              </a:rPr>
              <a:t>The monitoring data will stored in cloud But it </a:t>
            </a:r>
            <a:r>
              <a:rPr lang="en-US" sz="1600" b="1" dirty="0">
                <a:latin typeface="Times New Roman" panose="02020603050405020304" pitchFamily="18" charset="0"/>
                <a:cs typeface="Times New Roman" panose="02020603050405020304" pitchFamily="18" charset="0"/>
              </a:rPr>
              <a:t> </a:t>
            </a:r>
            <a:r>
              <a:rPr lang="en-US" sz="1600" dirty="0">
                <a:latin typeface="Times New Roman" panose="02020603050405020304" pitchFamily="18" charset="0"/>
                <a:cs typeface="Times New Roman" panose="02020603050405020304" pitchFamily="18" charset="0"/>
              </a:rPr>
              <a:t>Can’t able to sent message.</a:t>
            </a:r>
          </a:p>
          <a:p>
            <a:pPr algn="just"/>
            <a:r>
              <a:rPr lang="en-US" sz="1600" b="1" dirty="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7935133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61913" y="169682"/>
            <a:ext cx="4477732" cy="369332"/>
          </a:xfrm>
          <a:prstGeom prst="rect">
            <a:avLst/>
          </a:prstGeom>
          <a:noFill/>
        </p:spPr>
        <p:txBody>
          <a:bodyPr wrap="square" rtlCol="0">
            <a:spAutoFit/>
          </a:bodyPr>
          <a:lstStyle/>
          <a:p>
            <a:r>
              <a:rPr lang="en-IN" b="1" dirty="0">
                <a:solidFill>
                  <a:srgbClr val="17740A"/>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LITERATURE SURVEY </a:t>
            </a:r>
          </a:p>
        </p:txBody>
      </p:sp>
      <p:cxnSp>
        <p:nvCxnSpPr>
          <p:cNvPr id="6" name="Straight Connector 5"/>
          <p:cNvCxnSpPr/>
          <p:nvPr/>
        </p:nvCxnSpPr>
        <p:spPr>
          <a:xfrm>
            <a:off x="188536" y="539014"/>
            <a:ext cx="8738648" cy="0"/>
          </a:xfrm>
          <a:prstGeom prst="line">
            <a:avLst/>
          </a:prstGeom>
          <a:ln w="63500" cmpd="thickThin">
            <a:tailEnd type="diamond"/>
          </a:ln>
        </p:spPr>
        <p:style>
          <a:lnRef idx="3">
            <a:schemeClr val="accent2"/>
          </a:lnRef>
          <a:fillRef idx="0">
            <a:schemeClr val="accent2"/>
          </a:fillRef>
          <a:effectRef idx="2">
            <a:schemeClr val="accent2"/>
          </a:effectRef>
          <a:fontRef idx="minor">
            <a:schemeClr val="tx1"/>
          </a:fontRef>
        </p:style>
      </p:cxnSp>
      <p:cxnSp>
        <p:nvCxnSpPr>
          <p:cNvPr id="7" name="Straight Connector 6"/>
          <p:cNvCxnSpPr/>
          <p:nvPr/>
        </p:nvCxnSpPr>
        <p:spPr>
          <a:xfrm>
            <a:off x="218385" y="6385207"/>
            <a:ext cx="8738648" cy="0"/>
          </a:xfrm>
          <a:prstGeom prst="line">
            <a:avLst/>
          </a:prstGeom>
          <a:ln w="63500" cmpd="thickThin">
            <a:headEnd type="diamond"/>
            <a:tailEnd type="none"/>
          </a:ln>
        </p:spPr>
        <p:style>
          <a:lnRef idx="3">
            <a:schemeClr val="accent2"/>
          </a:lnRef>
          <a:fillRef idx="0">
            <a:schemeClr val="accent2"/>
          </a:fillRef>
          <a:effectRef idx="2">
            <a:schemeClr val="accent2"/>
          </a:effectRef>
          <a:fontRef idx="minor">
            <a:schemeClr val="tx1"/>
          </a:fontRef>
        </p:style>
      </p:cxnSp>
      <p:sp>
        <p:nvSpPr>
          <p:cNvPr id="8" name="TextBox 7"/>
          <p:cNvSpPr txBox="1"/>
          <p:nvPr/>
        </p:nvSpPr>
        <p:spPr>
          <a:xfrm>
            <a:off x="461913" y="6458928"/>
            <a:ext cx="8454276" cy="307777"/>
          </a:xfrm>
          <a:prstGeom prst="rect">
            <a:avLst/>
          </a:prstGeom>
          <a:noFill/>
        </p:spPr>
        <p:txBody>
          <a:bodyPr wrap="square" rtlCol="0">
            <a:spAutoFit/>
          </a:bodyPr>
          <a:lstStyle/>
          <a:p>
            <a:pPr algn="r"/>
            <a:r>
              <a:rPr lang="en-IN" sz="1400" b="1" dirty="0">
                <a:solidFill>
                  <a:srgbClr val="17740A"/>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GRTIET, Department of Electronics and Communication Engineering</a:t>
            </a:r>
          </a:p>
        </p:txBody>
      </p:sp>
      <p:sp>
        <p:nvSpPr>
          <p:cNvPr id="9" name="TextBox 8"/>
          <p:cNvSpPr txBox="1"/>
          <p:nvPr/>
        </p:nvSpPr>
        <p:spPr>
          <a:xfrm>
            <a:off x="188535" y="662630"/>
            <a:ext cx="8727653" cy="4985980"/>
          </a:xfrm>
          <a:prstGeom prst="rect">
            <a:avLst/>
          </a:prstGeom>
          <a:noFill/>
        </p:spPr>
        <p:txBody>
          <a:bodyPr wrap="square" rtlCol="0">
            <a:spAutoFit/>
          </a:bodyPr>
          <a:lstStyle/>
          <a:p>
            <a:r>
              <a:rPr lang="en-IN" sz="1600" b="1" dirty="0">
                <a:latin typeface="Times New Roman" panose="02020603050405020304" pitchFamily="18" charset="0"/>
                <a:cs typeface="Times New Roman" panose="02020603050405020304" pitchFamily="18" charset="0"/>
              </a:rPr>
              <a:t>REVIEW PAPER 2:</a:t>
            </a:r>
            <a:r>
              <a:rPr lang="en-IN" sz="1600" b="1" dirty="0">
                <a:effectLst/>
                <a:latin typeface="Times New Roman" panose="02020603050405020304" pitchFamily="18" charset="0"/>
                <a:ea typeface="Calibri" panose="020F0502020204030204" pitchFamily="34" charset="0"/>
                <a:cs typeface="Times New Roman" panose="02020603050405020304" pitchFamily="18" charset="0"/>
              </a:rPr>
              <a:t>      </a:t>
            </a:r>
          </a:p>
          <a:p>
            <a:r>
              <a:rPr lang="en-IN" sz="1600" b="1" dirty="0">
                <a:effectLst/>
                <a:latin typeface="Times New Roman" panose="02020603050405020304" pitchFamily="18" charset="0"/>
                <a:ea typeface="Calibri" panose="020F0502020204030204" pitchFamily="34" charset="0"/>
                <a:cs typeface="Times New Roman" panose="02020603050405020304" pitchFamily="18" charset="0"/>
              </a:rPr>
              <a:t>      </a:t>
            </a:r>
          </a:p>
          <a:p>
            <a:pPr algn="ctr"/>
            <a:r>
              <a:rPr lang="en-US" sz="1400" b="1" dirty="0">
                <a:latin typeface="Times New Roman" panose="02020603050405020304" pitchFamily="18" charset="0"/>
                <a:cs typeface="Times New Roman" panose="02020603050405020304" pitchFamily="18" charset="0"/>
              </a:rPr>
              <a:t>SECURE MANHOLE MONITORING SYSTEM EMPLOYING SENSORS AND GSM TECHNIQUES</a:t>
            </a:r>
          </a:p>
          <a:p>
            <a:endParaRPr lang="en-IN" sz="1400" b="1" dirty="0">
              <a:latin typeface="Times New Roman" panose="02020603050405020304" pitchFamily="18" charset="0"/>
              <a:ea typeface="Calibri" panose="020F0502020204030204" pitchFamily="34" charset="0"/>
              <a:cs typeface="Times New Roman" panose="02020603050405020304" pitchFamily="18" charset="0"/>
            </a:endParaRPr>
          </a:p>
          <a:p>
            <a:pPr algn="just"/>
            <a:r>
              <a:rPr lang="en-IN" sz="1400" b="1" dirty="0">
                <a:effectLst/>
                <a:latin typeface="Times New Roman" panose="02020603050405020304" pitchFamily="18" charset="0"/>
                <a:ea typeface="Calibri" panose="020F0502020204030204" pitchFamily="34" charset="0"/>
                <a:cs typeface="Times New Roman" panose="02020603050405020304" pitchFamily="18" charset="0"/>
              </a:rPr>
              <a:t>Author		: </a:t>
            </a:r>
            <a:r>
              <a:rPr lang="en-IN" sz="1400" dirty="0">
                <a:latin typeface="Times New Roman" panose="02020603050405020304" pitchFamily="18" charset="0"/>
                <a:cs typeface="Times New Roman" panose="02020603050405020304" pitchFamily="18" charset="0"/>
              </a:rPr>
              <a:t>Nataraja N, </a:t>
            </a:r>
            <a:r>
              <a:rPr lang="en-IN" sz="1400" dirty="0" err="1">
                <a:latin typeface="Times New Roman" panose="02020603050405020304" pitchFamily="18" charset="0"/>
                <a:cs typeface="Times New Roman" panose="02020603050405020304" pitchFamily="18" charset="0"/>
              </a:rPr>
              <a:t>Amruthavarshini</a:t>
            </a:r>
            <a:r>
              <a:rPr lang="en-IN" sz="1400" dirty="0">
                <a:latin typeface="Times New Roman" panose="02020603050405020304" pitchFamily="18" charset="0"/>
                <a:cs typeface="Times New Roman" panose="02020603050405020304" pitchFamily="18" charset="0"/>
              </a:rPr>
              <a:t> R, Chaitra N L , Jyothi K , Krupaa N, S </a:t>
            </a:r>
            <a:r>
              <a:rPr lang="en-IN" sz="1400" dirty="0" err="1">
                <a:latin typeface="Times New Roman" panose="02020603050405020304" pitchFamily="18" charset="0"/>
                <a:cs typeface="Times New Roman" panose="02020603050405020304" pitchFamily="18" charset="0"/>
              </a:rPr>
              <a:t>S</a:t>
            </a:r>
            <a:r>
              <a:rPr lang="en-IN" sz="1400" dirty="0">
                <a:latin typeface="Times New Roman" panose="02020603050405020304" pitchFamily="18" charset="0"/>
                <a:cs typeface="Times New Roman" panose="02020603050405020304" pitchFamily="18" charset="0"/>
              </a:rPr>
              <a:t> M </a:t>
            </a:r>
            <a:r>
              <a:rPr lang="en-IN" sz="1400" dirty="0" err="1">
                <a:latin typeface="Times New Roman" panose="02020603050405020304" pitchFamily="18" charset="0"/>
                <a:cs typeface="Times New Roman" panose="02020603050405020304" pitchFamily="18" charset="0"/>
              </a:rPr>
              <a:t>Saqquaf</a:t>
            </a:r>
            <a:endParaRPr lang="en-IN" sz="1400" dirty="0">
              <a:latin typeface="Times New Roman" panose="02020603050405020304" pitchFamily="18" charset="0"/>
              <a:cs typeface="Times New Roman" panose="02020603050405020304" pitchFamily="18" charset="0"/>
            </a:endParaRPr>
          </a:p>
          <a:p>
            <a:pPr algn="just"/>
            <a:r>
              <a:rPr lang="en-IN" sz="1400" b="1" dirty="0">
                <a:latin typeface="Times New Roman" panose="02020603050405020304" pitchFamily="18" charset="0"/>
                <a:ea typeface="Calibri" panose="020F0502020204030204" pitchFamily="34" charset="0"/>
                <a:cs typeface="Times New Roman" panose="02020603050405020304" pitchFamily="18" charset="0"/>
              </a:rPr>
              <a:t>Journal		:</a:t>
            </a:r>
            <a:r>
              <a:rPr lang="en-US" sz="1400" dirty="0">
                <a:latin typeface="Times New Roman" panose="02020603050405020304" pitchFamily="18" charset="0"/>
                <a:cs typeface="Times New Roman" panose="02020603050405020304" pitchFamily="18" charset="0"/>
              </a:rPr>
              <a:t>IEEE </a:t>
            </a:r>
            <a:r>
              <a:rPr lang="en-US" sz="1400" dirty="0" err="1">
                <a:latin typeface="Times New Roman" panose="02020603050405020304" pitchFamily="18" charset="0"/>
                <a:cs typeface="Times New Roman" panose="02020603050405020304" pitchFamily="18" charset="0"/>
              </a:rPr>
              <a:t>Xplore</a:t>
            </a:r>
            <a:endParaRPr lang="en-US" sz="1400" dirty="0">
              <a:latin typeface="Times New Roman" panose="02020603050405020304" pitchFamily="18" charset="0"/>
              <a:cs typeface="Times New Roman" panose="02020603050405020304" pitchFamily="18" charset="0"/>
            </a:endParaRPr>
          </a:p>
          <a:p>
            <a:r>
              <a:rPr lang="en-IN" sz="1400" b="1" dirty="0">
                <a:latin typeface="Times New Roman" panose="02020603050405020304" pitchFamily="18" charset="0"/>
                <a:ea typeface="Calibri" panose="020F0502020204030204" pitchFamily="34" charset="0"/>
                <a:cs typeface="Times New Roman" panose="02020603050405020304" pitchFamily="18" charset="0"/>
              </a:rPr>
              <a:t>Year of Published	: </a:t>
            </a:r>
            <a:r>
              <a:rPr lang="en-IN" sz="1400" dirty="0">
                <a:latin typeface="Times New Roman" panose="02020603050405020304" pitchFamily="18" charset="0"/>
                <a:ea typeface="Calibri" panose="020F0502020204030204" pitchFamily="34" charset="0"/>
                <a:cs typeface="Times New Roman" panose="02020603050405020304" pitchFamily="18" charset="0"/>
              </a:rPr>
              <a:t>2018</a:t>
            </a:r>
          </a:p>
          <a:p>
            <a:endParaRPr lang="en-IN" sz="1400" b="1" dirty="0">
              <a:latin typeface="Times New Roman" panose="02020603050405020304" pitchFamily="18" charset="0"/>
              <a:ea typeface="Calibri" panose="020F0502020204030204" pitchFamily="34" charset="0"/>
              <a:cs typeface="Times New Roman" panose="02020603050405020304" pitchFamily="18" charset="0"/>
            </a:endParaRPr>
          </a:p>
          <a:p>
            <a:pPr algn="just"/>
            <a:r>
              <a:rPr lang="en-IN" sz="1400" b="1" dirty="0">
                <a:latin typeface="Times New Roman" panose="02020603050405020304" pitchFamily="18" charset="0"/>
                <a:ea typeface="Calibri" panose="020F0502020204030204" pitchFamily="34" charset="0"/>
                <a:cs typeface="Times New Roman" panose="02020603050405020304" pitchFamily="18" charset="0"/>
              </a:rPr>
              <a:t>DISCRIPTION: </a:t>
            </a:r>
          </a:p>
          <a:p>
            <a:pPr marL="285750" indent="-285750" algn="just">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Manhole cover opening leads to accidental fall of vehicles, pedestrians leading to accidents or loss of life. </a:t>
            </a:r>
          </a:p>
          <a:p>
            <a:pPr marL="285750" indent="-285750" algn="just">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Manhole opening detection and alerting is mainly based on detecting the manholes which are opened due to overflow of sewage / rain water during heavy rainfall and alerting. </a:t>
            </a:r>
          </a:p>
          <a:p>
            <a:pPr marL="285750" indent="-285750" algn="just">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When a manhole opening is detected either due to overflow of sewage water, increase in pressure or temperature, it leads to the breakage of the manhole lids. </a:t>
            </a:r>
          </a:p>
          <a:p>
            <a:pPr marL="285750" indent="-285750" algn="just">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To avoid such incidents even before it could affect the public, an alerting system is built wherein the buzzer alerts the surrounding and sends the sensed data to the managing authorities using GSM techniques. So, they can take precautionary action to close the manhole considering public safety. </a:t>
            </a:r>
          </a:p>
          <a:p>
            <a:pPr algn="just"/>
            <a:endParaRPr lang="en-US" sz="1400" b="1" dirty="0">
              <a:latin typeface="Times New Roman" panose="02020603050405020304" pitchFamily="18" charset="0"/>
              <a:cs typeface="Times New Roman" panose="02020603050405020304" pitchFamily="18" charset="0"/>
            </a:endParaRPr>
          </a:p>
          <a:p>
            <a:pPr algn="just"/>
            <a:r>
              <a:rPr lang="en-US" sz="1400" b="1" dirty="0">
                <a:latin typeface="Times New Roman" panose="02020603050405020304" pitchFamily="18" charset="0"/>
                <a:cs typeface="Times New Roman" panose="02020603050405020304" pitchFamily="18" charset="0"/>
              </a:rPr>
              <a:t>DRAWBACK : 	</a:t>
            </a:r>
          </a:p>
          <a:p>
            <a:pPr marL="2057400" indent="-263525" algn="just">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Main disadvantage is unable to store maintenance database.</a:t>
            </a:r>
          </a:p>
          <a:p>
            <a:pPr marL="2057400" indent="-263525" algn="just">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There is No such a flow of water can be Monitor.</a:t>
            </a:r>
          </a:p>
          <a:p>
            <a:pPr marL="2057400" indent="-263525" algn="just">
              <a:buFont typeface="Arial" panose="020B0604020202020204" pitchFamily="34" charset="0"/>
              <a:buChar char="•"/>
            </a:pPr>
            <a:endParaRPr lang="en-IN" sz="16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030472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61913" y="169682"/>
            <a:ext cx="4477732" cy="369332"/>
          </a:xfrm>
          <a:prstGeom prst="rect">
            <a:avLst/>
          </a:prstGeom>
          <a:noFill/>
        </p:spPr>
        <p:txBody>
          <a:bodyPr wrap="square" rtlCol="0">
            <a:spAutoFit/>
          </a:bodyPr>
          <a:lstStyle/>
          <a:p>
            <a:r>
              <a:rPr lang="en-IN" b="1" dirty="0">
                <a:solidFill>
                  <a:srgbClr val="17740A"/>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LITERATURE SURVEY </a:t>
            </a:r>
          </a:p>
        </p:txBody>
      </p:sp>
      <p:cxnSp>
        <p:nvCxnSpPr>
          <p:cNvPr id="6" name="Straight Connector 5"/>
          <p:cNvCxnSpPr/>
          <p:nvPr/>
        </p:nvCxnSpPr>
        <p:spPr>
          <a:xfrm>
            <a:off x="188536" y="539014"/>
            <a:ext cx="8738648" cy="0"/>
          </a:xfrm>
          <a:prstGeom prst="line">
            <a:avLst/>
          </a:prstGeom>
          <a:ln w="63500" cmpd="thickThin">
            <a:tailEnd type="diamond"/>
          </a:ln>
        </p:spPr>
        <p:style>
          <a:lnRef idx="3">
            <a:schemeClr val="accent2"/>
          </a:lnRef>
          <a:fillRef idx="0">
            <a:schemeClr val="accent2"/>
          </a:fillRef>
          <a:effectRef idx="2">
            <a:schemeClr val="accent2"/>
          </a:effectRef>
          <a:fontRef idx="minor">
            <a:schemeClr val="tx1"/>
          </a:fontRef>
        </p:style>
      </p:cxnSp>
      <p:cxnSp>
        <p:nvCxnSpPr>
          <p:cNvPr id="7" name="Straight Connector 6"/>
          <p:cNvCxnSpPr/>
          <p:nvPr/>
        </p:nvCxnSpPr>
        <p:spPr>
          <a:xfrm>
            <a:off x="218385" y="6385207"/>
            <a:ext cx="8738648" cy="0"/>
          </a:xfrm>
          <a:prstGeom prst="line">
            <a:avLst/>
          </a:prstGeom>
          <a:ln w="63500" cmpd="thickThin">
            <a:headEnd type="diamond"/>
            <a:tailEnd type="none"/>
          </a:ln>
        </p:spPr>
        <p:style>
          <a:lnRef idx="3">
            <a:schemeClr val="accent2"/>
          </a:lnRef>
          <a:fillRef idx="0">
            <a:schemeClr val="accent2"/>
          </a:fillRef>
          <a:effectRef idx="2">
            <a:schemeClr val="accent2"/>
          </a:effectRef>
          <a:fontRef idx="minor">
            <a:schemeClr val="tx1"/>
          </a:fontRef>
        </p:style>
      </p:cxnSp>
      <p:sp>
        <p:nvSpPr>
          <p:cNvPr id="8" name="TextBox 7"/>
          <p:cNvSpPr txBox="1"/>
          <p:nvPr/>
        </p:nvSpPr>
        <p:spPr>
          <a:xfrm>
            <a:off x="461913" y="6458928"/>
            <a:ext cx="8454276" cy="307777"/>
          </a:xfrm>
          <a:prstGeom prst="rect">
            <a:avLst/>
          </a:prstGeom>
          <a:noFill/>
        </p:spPr>
        <p:txBody>
          <a:bodyPr wrap="square" rtlCol="0">
            <a:spAutoFit/>
          </a:bodyPr>
          <a:lstStyle/>
          <a:p>
            <a:pPr algn="r"/>
            <a:r>
              <a:rPr lang="en-IN" sz="1400" b="1" dirty="0">
                <a:solidFill>
                  <a:srgbClr val="17740A"/>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GRTIET, Department of Electronics and Communication Engineering</a:t>
            </a:r>
          </a:p>
        </p:txBody>
      </p:sp>
      <p:sp>
        <p:nvSpPr>
          <p:cNvPr id="9" name="TextBox 8"/>
          <p:cNvSpPr txBox="1"/>
          <p:nvPr/>
        </p:nvSpPr>
        <p:spPr>
          <a:xfrm>
            <a:off x="188535" y="662630"/>
            <a:ext cx="8727653" cy="4893647"/>
          </a:xfrm>
          <a:prstGeom prst="rect">
            <a:avLst/>
          </a:prstGeom>
          <a:noFill/>
        </p:spPr>
        <p:txBody>
          <a:bodyPr wrap="square" rtlCol="0">
            <a:spAutoFit/>
          </a:bodyPr>
          <a:lstStyle/>
          <a:p>
            <a:r>
              <a:rPr lang="en-IN" sz="1600" b="1" dirty="0">
                <a:latin typeface="Times New Roman" panose="02020603050405020304" pitchFamily="18" charset="0"/>
                <a:cs typeface="Times New Roman" panose="02020603050405020304" pitchFamily="18" charset="0"/>
              </a:rPr>
              <a:t>REVIEW PAPER 3:</a:t>
            </a:r>
            <a:r>
              <a:rPr lang="en-IN" sz="1800" b="1" dirty="0">
                <a:effectLst/>
                <a:latin typeface="Times New Roman" panose="02020603050405020304" pitchFamily="18" charset="0"/>
                <a:ea typeface="Calibri" panose="020F0502020204030204" pitchFamily="34" charset="0"/>
                <a:cs typeface="Times New Roman" panose="02020603050405020304" pitchFamily="18" charset="0"/>
              </a:rPr>
              <a:t> </a:t>
            </a:r>
          </a:p>
          <a:p>
            <a:pPr algn="ctr">
              <a:lnSpc>
                <a:spcPct val="150000"/>
              </a:lnSpc>
            </a:pPr>
            <a:r>
              <a:rPr lang="en-IN" sz="16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b="1" dirty="0">
                <a:latin typeface="Times New Roman" panose="02020603050405020304" pitchFamily="18" charset="0"/>
                <a:cs typeface="Times New Roman" panose="02020603050405020304" pitchFamily="18" charset="0"/>
              </a:rPr>
              <a:t>IOT BASED AUTOMATED MANHOLE DETECTION</a:t>
            </a:r>
            <a:endParaRPr lang="en-IN" sz="1600" b="1" dirty="0">
              <a:latin typeface="Times New Roman" panose="02020603050405020304" pitchFamily="18" charset="0"/>
              <a:ea typeface="Calibri" panose="020F0502020204030204" pitchFamily="34" charset="0"/>
              <a:cs typeface="Times New Roman" panose="02020603050405020304" pitchFamily="18" charset="0"/>
            </a:endParaRPr>
          </a:p>
          <a:p>
            <a:pPr algn="just"/>
            <a:r>
              <a:rPr lang="en-IN" sz="1400" b="1" dirty="0">
                <a:effectLst/>
                <a:latin typeface="Times New Roman" panose="02020603050405020304" pitchFamily="18" charset="0"/>
                <a:ea typeface="Calibri" panose="020F0502020204030204" pitchFamily="34" charset="0"/>
                <a:cs typeface="Times New Roman" panose="02020603050405020304" pitchFamily="18" charset="0"/>
              </a:rPr>
              <a:t>Author		: </a:t>
            </a:r>
            <a:r>
              <a:rPr lang="en-IN" sz="1400" dirty="0" err="1">
                <a:latin typeface="Times New Roman" panose="02020603050405020304" pitchFamily="18" charset="0"/>
                <a:cs typeface="Times New Roman" panose="02020603050405020304" pitchFamily="18" charset="0"/>
              </a:rPr>
              <a:t>Dr.T.Menakadevi</a:t>
            </a:r>
            <a:r>
              <a:rPr lang="en-IN" sz="1400" dirty="0">
                <a:latin typeface="Times New Roman" panose="02020603050405020304" pitchFamily="18" charset="0"/>
                <a:cs typeface="Times New Roman" panose="02020603050405020304" pitchFamily="18" charset="0"/>
              </a:rPr>
              <a:t> , </a:t>
            </a:r>
            <a:r>
              <a:rPr lang="en-IN" sz="1400" dirty="0" err="1">
                <a:latin typeface="Times New Roman" panose="02020603050405020304" pitchFamily="18" charset="0"/>
                <a:cs typeface="Times New Roman" panose="02020603050405020304" pitchFamily="18" charset="0"/>
              </a:rPr>
              <a:t>Akash.M</a:t>
            </a:r>
            <a:r>
              <a:rPr lang="en-IN" sz="1400" dirty="0">
                <a:latin typeface="Times New Roman" panose="02020603050405020304" pitchFamily="18" charset="0"/>
                <a:cs typeface="Times New Roman" panose="02020603050405020304" pitchFamily="18" charset="0"/>
              </a:rPr>
              <a:t> , Dilip </a:t>
            </a:r>
            <a:r>
              <a:rPr lang="en-IN" sz="1400" dirty="0" err="1">
                <a:latin typeface="Times New Roman" panose="02020603050405020304" pitchFamily="18" charset="0"/>
                <a:cs typeface="Times New Roman" panose="02020603050405020304" pitchFamily="18" charset="0"/>
              </a:rPr>
              <a:t>kumar.B</a:t>
            </a:r>
            <a:r>
              <a:rPr lang="en-IN" sz="1400" dirty="0">
                <a:latin typeface="Times New Roman" panose="02020603050405020304" pitchFamily="18" charset="0"/>
                <a:cs typeface="Times New Roman" panose="02020603050405020304" pitchFamily="18" charset="0"/>
              </a:rPr>
              <a:t> , </a:t>
            </a:r>
            <a:r>
              <a:rPr lang="en-IN" sz="1400" dirty="0" err="1">
                <a:latin typeface="Times New Roman" panose="02020603050405020304" pitchFamily="18" charset="0"/>
                <a:cs typeface="Times New Roman" panose="02020603050405020304" pitchFamily="18" charset="0"/>
              </a:rPr>
              <a:t>Kannan.M</a:t>
            </a:r>
            <a:r>
              <a:rPr lang="en-IN" sz="1400" dirty="0">
                <a:latin typeface="Times New Roman" panose="02020603050405020304" pitchFamily="18" charset="0"/>
                <a:cs typeface="Times New Roman" panose="02020603050405020304" pitchFamily="18" charset="0"/>
              </a:rPr>
              <a:t> , Chandra </a:t>
            </a:r>
            <a:r>
              <a:rPr lang="en-IN" sz="1400" dirty="0" err="1">
                <a:latin typeface="Times New Roman" panose="02020603050405020304" pitchFamily="18" charset="0"/>
                <a:cs typeface="Times New Roman" panose="02020603050405020304" pitchFamily="18" charset="0"/>
              </a:rPr>
              <a:t>Mohan.S</a:t>
            </a:r>
            <a:r>
              <a:rPr lang="en-IN" sz="1400" dirty="0">
                <a:latin typeface="Times New Roman" panose="02020603050405020304" pitchFamily="18" charset="0"/>
                <a:cs typeface="Times New Roman" panose="02020603050405020304" pitchFamily="18" charset="0"/>
              </a:rPr>
              <a:t> </a:t>
            </a:r>
            <a:endParaRPr lang="en-IN" sz="1400" dirty="0">
              <a:effectLst/>
              <a:latin typeface="Times New Roman" panose="02020603050405020304" pitchFamily="18" charset="0"/>
              <a:ea typeface="Calibri" panose="020F0502020204030204" pitchFamily="34" charset="0"/>
              <a:cs typeface="Times New Roman" panose="02020603050405020304" pitchFamily="18" charset="0"/>
            </a:endParaRPr>
          </a:p>
          <a:p>
            <a:r>
              <a:rPr lang="en-IN" sz="1400" b="1" dirty="0">
                <a:latin typeface="Times New Roman" panose="02020603050405020304" pitchFamily="18" charset="0"/>
                <a:ea typeface="Calibri" panose="020F0502020204030204" pitchFamily="34" charset="0"/>
                <a:cs typeface="Times New Roman" panose="02020603050405020304" pitchFamily="18" charset="0"/>
              </a:rPr>
              <a:t>Journal		:</a:t>
            </a:r>
            <a:r>
              <a:rPr lang="en-US" sz="1400" dirty="0">
                <a:latin typeface="Times New Roman" panose="02020603050405020304" pitchFamily="18" charset="0"/>
                <a:cs typeface="Times New Roman" panose="02020603050405020304" pitchFamily="18" charset="0"/>
              </a:rPr>
              <a:t>International Research Journal of Engineering and Technology (IRJET) </a:t>
            </a:r>
          </a:p>
          <a:p>
            <a:r>
              <a:rPr lang="en-IN" sz="1400" b="1" dirty="0">
                <a:latin typeface="Times New Roman" panose="02020603050405020304" pitchFamily="18" charset="0"/>
                <a:ea typeface="Calibri" panose="020F0502020204030204" pitchFamily="34" charset="0"/>
                <a:cs typeface="Times New Roman" panose="02020603050405020304" pitchFamily="18" charset="0"/>
              </a:rPr>
              <a:t>Year of Published	: </a:t>
            </a:r>
            <a:r>
              <a:rPr lang="en-IN" sz="1400" dirty="0">
                <a:latin typeface="Times New Roman" panose="02020603050405020304" pitchFamily="18" charset="0"/>
                <a:ea typeface="Calibri" panose="020F0502020204030204" pitchFamily="34" charset="0"/>
                <a:cs typeface="Times New Roman" panose="02020603050405020304" pitchFamily="18" charset="0"/>
              </a:rPr>
              <a:t>2021</a:t>
            </a:r>
          </a:p>
          <a:p>
            <a:endParaRPr lang="en-IN" b="1" dirty="0">
              <a:latin typeface="Times New Roman" panose="02020603050405020304" pitchFamily="18" charset="0"/>
              <a:ea typeface="Calibri" panose="020F0502020204030204" pitchFamily="34" charset="0"/>
              <a:cs typeface="Times New Roman" panose="02020603050405020304" pitchFamily="18" charset="0"/>
            </a:endParaRPr>
          </a:p>
          <a:p>
            <a:pPr algn="just"/>
            <a:r>
              <a:rPr lang="en-IN" b="1" dirty="0">
                <a:latin typeface="Times New Roman" panose="02020603050405020304" pitchFamily="18" charset="0"/>
                <a:ea typeface="Calibri" panose="020F0502020204030204" pitchFamily="34" charset="0"/>
                <a:cs typeface="Times New Roman" panose="02020603050405020304" pitchFamily="18" charset="0"/>
              </a:rPr>
              <a:t>DISCRIPTION: </a:t>
            </a:r>
          </a:p>
          <a:p>
            <a:pPr marL="285750" indent="-285750" algn="just">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This Drainage system monitoring plays a vital role in keeping the city clean and healthy. Since manual monitoring is incompetent, this leads to slow handling of problems in drainage and consumes more time to solve. To mitigate all these issues, </a:t>
            </a:r>
          </a:p>
          <a:p>
            <a:pPr marL="285750" indent="-285750" algn="just">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The system using a wireless sensor network, consisting of sensor nodes is designed. The proposed system is low cost, low maintenance IoT based real time which alerts the managing station through an email when any manhole crosses its threshold values. </a:t>
            </a:r>
          </a:p>
          <a:p>
            <a:pPr algn="just"/>
            <a:endParaRPr lang="en-US" sz="1600" b="1" dirty="0">
              <a:latin typeface="Times New Roman" panose="02020603050405020304" pitchFamily="18" charset="0"/>
              <a:cs typeface="Times New Roman" panose="02020603050405020304" pitchFamily="18" charset="0"/>
            </a:endParaRPr>
          </a:p>
          <a:p>
            <a:pPr algn="just"/>
            <a:endParaRPr lang="en-US" sz="1600" b="1" dirty="0">
              <a:latin typeface="Times New Roman" panose="02020603050405020304" pitchFamily="18" charset="0"/>
              <a:cs typeface="Times New Roman" panose="02020603050405020304" pitchFamily="18" charset="0"/>
            </a:endParaRPr>
          </a:p>
          <a:p>
            <a:pPr algn="just"/>
            <a:r>
              <a:rPr lang="en-US" sz="1600" b="1" dirty="0">
                <a:latin typeface="Times New Roman" panose="02020603050405020304" pitchFamily="18" charset="0"/>
                <a:cs typeface="Times New Roman" panose="02020603050405020304" pitchFamily="18" charset="0"/>
              </a:rPr>
              <a:t>DRAWBACKS : </a:t>
            </a:r>
          </a:p>
          <a:p>
            <a:pPr marL="2241550" indent="-177800" algn="just">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Unable to store maintenance database and manhole  </a:t>
            </a:r>
          </a:p>
          <a:p>
            <a:pPr marL="2241550" indent="-177800" algn="just">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Cover can’t close automatically</a:t>
            </a:r>
          </a:p>
          <a:p>
            <a:pPr marL="2241550" indent="-177800" algn="just">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Need internet access.</a:t>
            </a:r>
            <a:endParaRPr lang="en-IN" sz="16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19834618"/>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1612</TotalTime>
  <Words>3637</Words>
  <Application>Microsoft Office PowerPoint</Application>
  <PresentationFormat>On-screen Show (4:3)</PresentationFormat>
  <Paragraphs>398</Paragraphs>
  <Slides>44</Slides>
  <Notes>0</Notes>
  <HiddenSlides>0</HiddenSlides>
  <MMClips>0</MMClips>
  <ScaleCrop>false</ScaleCrop>
  <HeadingPairs>
    <vt:vector size="4" baseType="variant">
      <vt:variant>
        <vt:lpstr>Theme</vt:lpstr>
      </vt:variant>
      <vt:variant>
        <vt:i4>1</vt:i4>
      </vt:variant>
      <vt:variant>
        <vt:lpstr>Slide Titles</vt:lpstr>
      </vt:variant>
      <vt:variant>
        <vt:i4>44</vt:i4>
      </vt:variant>
    </vt:vector>
  </HeadingPairs>
  <TitlesOfParts>
    <vt:vector size="45"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SATHISH KUMAR V R</dc:creator>
  <cp:lastModifiedBy>Nithish kumar</cp:lastModifiedBy>
  <cp:revision>95</cp:revision>
  <dcterms:modified xsi:type="dcterms:W3CDTF">2023-10-01T05:04:58Z</dcterms:modified>
</cp:coreProperties>
</file>